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2" r:id="rId4"/>
    <p:sldId id="265" r:id="rId5"/>
    <p:sldId id="269" r:id="rId6"/>
    <p:sldId id="279" r:id="rId7"/>
    <p:sldId id="271" r:id="rId8"/>
    <p:sldId id="280" r:id="rId9"/>
    <p:sldId id="272" r:id="rId10"/>
    <p:sldId id="281" r:id="rId11"/>
    <p:sldId id="274" r:id="rId12"/>
    <p:sldId id="282" r:id="rId13"/>
    <p:sldId id="273" r:id="rId14"/>
    <p:sldId id="283" r:id="rId15"/>
    <p:sldId id="278" r:id="rId16"/>
    <p:sldId id="284" r:id="rId17"/>
    <p:sldId id="277" r:id="rId18"/>
    <p:sldId id="285" r:id="rId19"/>
    <p:sldId id="310" r:id="rId20"/>
    <p:sldId id="286" r:id="rId21"/>
    <p:sldId id="275" r:id="rId22"/>
    <p:sldId id="287" r:id="rId23"/>
    <p:sldId id="270" r:id="rId24"/>
    <p:sldId id="289" r:id="rId25"/>
    <p:sldId id="276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9" r:id="rId34"/>
    <p:sldId id="298" r:id="rId35"/>
    <p:sldId id="297" r:id="rId36"/>
    <p:sldId id="300" r:id="rId37"/>
    <p:sldId id="301" r:id="rId38"/>
    <p:sldId id="302" r:id="rId39"/>
    <p:sldId id="303" r:id="rId40"/>
    <p:sldId id="306" r:id="rId41"/>
    <p:sldId id="305" r:id="rId42"/>
    <p:sldId id="304" r:id="rId43"/>
    <p:sldId id="307" r:id="rId44"/>
    <p:sldId id="309" r:id="rId45"/>
    <p:sldId id="308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44B0"/>
    <a:srgbClr val="00CC99"/>
    <a:srgbClr val="FFFFFF"/>
    <a:srgbClr val="FF00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989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348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63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62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07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17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6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23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56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42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69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1772E-D007-4021-9573-C9456394CF89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A8270-C7CE-42BC-859C-1AAFE2172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32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15.xml"/><Relationship Id="rId18" Type="http://schemas.openxmlformats.org/officeDocument/2006/relationships/slide" Target="slide29.xml"/><Relationship Id="rId3" Type="http://schemas.openxmlformats.org/officeDocument/2006/relationships/image" Target="../media/image6.png"/><Relationship Id="rId21" Type="http://schemas.openxmlformats.org/officeDocument/2006/relationships/slide" Target="slide35.xml"/><Relationship Id="rId7" Type="http://schemas.openxmlformats.org/officeDocument/2006/relationships/slide" Target="slide25.xml"/><Relationship Id="rId12" Type="http://schemas.openxmlformats.org/officeDocument/2006/relationships/slide" Target="slide13.xml"/><Relationship Id="rId17" Type="http://schemas.openxmlformats.org/officeDocument/2006/relationships/slide" Target="slide23.xml"/><Relationship Id="rId25" Type="http://schemas.openxmlformats.org/officeDocument/2006/relationships/slide" Target="slide43.xml"/><Relationship Id="rId2" Type="http://schemas.openxmlformats.org/officeDocument/2006/relationships/image" Target="../media/image5.jpeg"/><Relationship Id="rId16" Type="http://schemas.openxmlformats.org/officeDocument/2006/relationships/slide" Target="slide21.xml"/><Relationship Id="rId20" Type="http://schemas.openxmlformats.org/officeDocument/2006/relationships/slide" Target="slide33.xml"/><Relationship Id="rId1" Type="http://schemas.openxmlformats.org/officeDocument/2006/relationships/slideLayout" Target="../slideLayouts/slideLayout4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24" Type="http://schemas.openxmlformats.org/officeDocument/2006/relationships/slide" Target="slide41.xml"/><Relationship Id="rId5" Type="http://schemas.openxmlformats.org/officeDocument/2006/relationships/image" Target="../media/image8.png"/><Relationship Id="rId15" Type="http://schemas.openxmlformats.org/officeDocument/2006/relationships/slide" Target="slide19.xml"/><Relationship Id="rId23" Type="http://schemas.openxmlformats.org/officeDocument/2006/relationships/slide" Target="slide39.xml"/><Relationship Id="rId10" Type="http://schemas.openxmlformats.org/officeDocument/2006/relationships/slide" Target="slide9.xml"/><Relationship Id="rId19" Type="http://schemas.openxmlformats.org/officeDocument/2006/relationships/slide" Target="slide31.xml"/><Relationship Id="rId4" Type="http://schemas.openxmlformats.org/officeDocument/2006/relationships/image" Target="../media/image7.png"/><Relationship Id="rId9" Type="http://schemas.openxmlformats.org/officeDocument/2006/relationships/slide" Target="slide7.xml"/><Relationship Id="rId14" Type="http://schemas.openxmlformats.org/officeDocument/2006/relationships/slide" Target="slide17.xml"/><Relationship Id="rId22" Type="http://schemas.openxmlformats.org/officeDocument/2006/relationships/slide" Target="slide3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slide" Target="slide5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slide" Target="slide5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slide" Target="slide5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slide" Target="slide5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slide" Target="slide5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slide" Target="slide5.xml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slide" Target="slide5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slide" Target="slide5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5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slide" Target="slide28.xml"/><Relationship Id="rId4" Type="http://schemas.openxmlformats.org/officeDocument/2006/relationships/slide" Target="slide5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slide" Target="slide5.xml"/><Relationship Id="rId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9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slide" Target="slide5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slide" Target="slide5.xml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5.xml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5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slide" Target="slide38.xml"/><Relationship Id="rId4" Type="http://schemas.openxmlformats.org/officeDocument/2006/relationships/slide" Target="slide5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slide" Target="slide5.xml"/><Relationship Id="rId4" Type="http://schemas.openxmlformats.org/officeDocument/2006/relationships/slide" Target="slide4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9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slide" Target="slide42.xml"/><Relationship Id="rId4" Type="http://schemas.openxmlformats.org/officeDocument/2006/relationships/slide" Target="slide5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4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slide" Target="slide45.xml"/><Relationship Id="rId4" Type="http://schemas.openxmlformats.org/officeDocument/2006/relationships/slide" Target="slide44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9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60"/>
            <a:ext cx="12192000" cy="6858000"/>
          </a:xfrm>
          <a:prstGeom prst="rect">
            <a:avLst/>
          </a:prstGeom>
          <a:solidFill>
            <a:srgbClr val="00CC99"/>
          </a:solidFill>
          <a:ln w="22225">
            <a:solidFill>
              <a:srgbClr val="EC44B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786498" y="991976"/>
            <a:ext cx="506869" cy="1107996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160">
                  <a:solidFill>
                    <a:srgbClr val="FF0066"/>
                  </a:solidFill>
                  <a:prstDash val="solid"/>
                </a:ln>
                <a:solidFill>
                  <a:srgbClr val="00CC9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</a:rPr>
              <a:t>»</a:t>
            </a:r>
            <a:endParaRPr lang="ru-RU" sz="6600" b="1" cap="none" spc="0" dirty="0">
              <a:ln w="10160">
                <a:solidFill>
                  <a:srgbClr val="FF0066"/>
                </a:solidFill>
                <a:prstDash val="solid"/>
              </a:ln>
              <a:solidFill>
                <a:srgbClr val="00CC99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Облако 2"/>
          <p:cNvSpPr/>
          <p:nvPr/>
        </p:nvSpPr>
        <p:spPr>
          <a:xfrm>
            <a:off x="373636" y="308225"/>
            <a:ext cx="10148553" cy="2106202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650" y="853580"/>
            <a:ext cx="8163252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94511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34" y="930567"/>
            <a:ext cx="3395766" cy="435292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468969" y="1043536"/>
            <a:ext cx="77230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          </a:t>
            </a:r>
            <a:r>
              <a:rPr lang="ru-RU" sz="2800" dirty="0" smtClean="0">
                <a:latin typeface="Monotype Corsiva" panose="03010101010201010101" pitchFamily="66" charset="0"/>
              </a:rPr>
              <a:t>Дорогие </a:t>
            </a:r>
            <a:r>
              <a:rPr lang="ru-RU" sz="2800" dirty="0">
                <a:latin typeface="Monotype Corsiva" panose="03010101010201010101" pitchFamily="66" charset="0"/>
              </a:rPr>
              <a:t>ребята! 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dirty="0" smtClean="0">
                <a:latin typeface="Monotype Corsiva" panose="03010101010201010101" pitchFamily="66" charset="0"/>
              </a:rPr>
              <a:t>          Вы </a:t>
            </a:r>
            <a:r>
              <a:rPr lang="ru-RU" sz="2800" dirty="0">
                <a:latin typeface="Monotype Corsiva" panose="03010101010201010101" pitchFamily="66" charset="0"/>
              </a:rPr>
              <a:t>читали книжку  П</a:t>
            </a:r>
            <a:r>
              <a:rPr lang="ru-RU" sz="2800" dirty="0" smtClean="0">
                <a:latin typeface="Monotype Corsiva" panose="03010101010201010101" pitchFamily="66" charset="0"/>
              </a:rPr>
              <a:t>авла </a:t>
            </a:r>
            <a:r>
              <a:rPr lang="ru-RU" sz="2800" dirty="0">
                <a:latin typeface="Monotype Corsiva" panose="03010101010201010101" pitchFamily="66" charset="0"/>
              </a:rPr>
              <a:t>Б</a:t>
            </a:r>
            <a:r>
              <a:rPr lang="ru-RU" sz="2800" dirty="0" smtClean="0">
                <a:latin typeface="Monotype Corsiva" panose="03010101010201010101" pitchFamily="66" charset="0"/>
              </a:rPr>
              <a:t>ажова</a:t>
            </a:r>
            <a:r>
              <a:rPr lang="ru-RU" sz="2800" dirty="0">
                <a:latin typeface="Monotype Corsiva" panose="03010101010201010101" pitchFamily="66" charset="0"/>
              </a:rPr>
              <a:t/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dirty="0">
                <a:latin typeface="Monotype Corsiva" panose="03010101010201010101" pitchFamily="66" charset="0"/>
              </a:rPr>
              <a:t>              </a:t>
            </a:r>
            <a:r>
              <a:rPr lang="ru-RU" sz="2800" dirty="0" smtClean="0">
                <a:latin typeface="Monotype Corsiva" panose="03010101010201010101" pitchFamily="66" charset="0"/>
              </a:rPr>
              <a:t>  «Малахитовая шкатулка»?</a:t>
            </a:r>
            <a:r>
              <a:rPr lang="ru-RU" sz="2800" dirty="0">
                <a:latin typeface="Monotype Corsiva" panose="03010101010201010101" pitchFamily="66" charset="0"/>
              </a:rPr>
              <a:t/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dirty="0" smtClean="0">
                <a:latin typeface="Monotype Corsiva" panose="03010101010201010101" pitchFamily="66" charset="0"/>
              </a:rPr>
              <a:t>     Хотите  </a:t>
            </a:r>
            <a:r>
              <a:rPr lang="ru-RU" sz="2800" dirty="0">
                <a:latin typeface="Monotype Corsiva" panose="03010101010201010101" pitchFamily="66" charset="0"/>
              </a:rPr>
              <a:t>правильно ответить на </a:t>
            </a:r>
            <a:r>
              <a:rPr lang="ru-RU" sz="2800" dirty="0" smtClean="0">
                <a:latin typeface="Monotype Corsiva" panose="03010101010201010101" pitchFamily="66" charset="0"/>
              </a:rPr>
              <a:t>вопросы?        		   Возьмите </a:t>
            </a:r>
            <a:r>
              <a:rPr lang="ru-RU" sz="2800" dirty="0">
                <a:latin typeface="Monotype Corsiva" panose="03010101010201010101" pitchFamily="66" charset="0"/>
              </a:rPr>
              <a:t>книгу в </a:t>
            </a:r>
            <a:r>
              <a:rPr lang="ru-RU" sz="2800" dirty="0" smtClean="0">
                <a:latin typeface="Monotype Corsiva" panose="03010101010201010101" pitchFamily="66" charset="0"/>
              </a:rPr>
              <a:t> библиотеке </a:t>
            </a:r>
            <a:r>
              <a:rPr lang="ru-RU" sz="2800" dirty="0">
                <a:latin typeface="Monotype Corsiva" panose="03010101010201010101" pitchFamily="66" charset="0"/>
              </a:rPr>
              <a:t>!</a:t>
            </a:r>
            <a:br>
              <a:rPr lang="ru-RU" sz="2800" dirty="0">
                <a:latin typeface="Monotype Corsiva" panose="03010101010201010101" pitchFamily="66" charset="0"/>
              </a:rPr>
            </a:br>
            <a:endParaRPr lang="ru-RU" sz="28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5" action="ppaction://hlinksldjump"/>
          </p:cNvPr>
          <p:cNvSpPr/>
          <p:nvPr/>
        </p:nvSpPr>
        <p:spPr>
          <a:xfrm>
            <a:off x="6172200" y="4399603"/>
            <a:ext cx="3628623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Начало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9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82660" cy="6858000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796" y="1702911"/>
            <a:ext cx="1053876" cy="9343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006" y="1726524"/>
            <a:ext cx="1120396" cy="9749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586" y="505251"/>
            <a:ext cx="1041445" cy="90625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410" y="4408713"/>
            <a:ext cx="949800" cy="82650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192" y="1818529"/>
            <a:ext cx="1054737" cy="9178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5019" y="381330"/>
            <a:ext cx="1094389" cy="95232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209" y="445223"/>
            <a:ext cx="1073923" cy="93452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93" y="3134997"/>
            <a:ext cx="1048243" cy="91217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692" y="3115611"/>
            <a:ext cx="994710" cy="86558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3585" y="2946845"/>
            <a:ext cx="1098415" cy="95583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0170" y="2946845"/>
            <a:ext cx="1107605" cy="96382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8847" y="2910544"/>
            <a:ext cx="1093666" cy="9517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1232" y="1625786"/>
            <a:ext cx="1115678" cy="97085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497" y="1601184"/>
            <a:ext cx="1079683" cy="93953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1221" y="365125"/>
            <a:ext cx="1094972" cy="95283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7298" y="4529468"/>
            <a:ext cx="1097375" cy="95715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720" y="4408714"/>
            <a:ext cx="1097375" cy="95715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106" y="4281167"/>
            <a:ext cx="1080388" cy="94233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0785" y="471525"/>
            <a:ext cx="1097375" cy="95715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93" y="499110"/>
            <a:ext cx="1056936" cy="921883"/>
          </a:xfrm>
          <a:prstGeom prst="rect">
            <a:avLst/>
          </a:prstGeom>
        </p:spPr>
      </p:pic>
      <p:sp>
        <p:nvSpPr>
          <p:cNvPr id="38" name="Овал 37">
            <a:hlinkClick r:id="rId6" action="ppaction://hlinksldjump"/>
          </p:cNvPr>
          <p:cNvSpPr/>
          <p:nvPr/>
        </p:nvSpPr>
        <p:spPr>
          <a:xfrm>
            <a:off x="419899" y="521521"/>
            <a:ext cx="653029" cy="637090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 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49" name="Овал 48">
            <a:hlinkClick r:id="rId7" action="ppaction://hlinksldjump"/>
          </p:cNvPr>
          <p:cNvSpPr/>
          <p:nvPr/>
        </p:nvSpPr>
        <p:spPr>
          <a:xfrm>
            <a:off x="8019511" y="471525"/>
            <a:ext cx="788615" cy="687086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11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50" name="Овал 49">
            <a:hlinkClick r:id="rId8" action="ppaction://hlinksldjump"/>
          </p:cNvPr>
          <p:cNvSpPr/>
          <p:nvPr/>
        </p:nvSpPr>
        <p:spPr>
          <a:xfrm>
            <a:off x="9401236" y="499111"/>
            <a:ext cx="733363" cy="625080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12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96580" y="511333"/>
            <a:ext cx="5642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/>
          </a:p>
        </p:txBody>
      </p:sp>
      <p:sp>
        <p:nvSpPr>
          <p:cNvPr id="11" name="Овал 10">
            <a:hlinkClick r:id="rId9" action="ppaction://hlinksldjump"/>
          </p:cNvPr>
          <p:cNvSpPr/>
          <p:nvPr/>
        </p:nvSpPr>
        <p:spPr>
          <a:xfrm>
            <a:off x="1994132" y="568184"/>
            <a:ext cx="596391" cy="596712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2" name="Овал 11">
            <a:hlinkClick r:id="rId10" action="ppaction://hlinksldjump"/>
          </p:cNvPr>
          <p:cNvSpPr/>
          <p:nvPr/>
        </p:nvSpPr>
        <p:spPr>
          <a:xfrm>
            <a:off x="3535513" y="499110"/>
            <a:ext cx="663000" cy="681911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3" name="Овал 12">
            <a:hlinkClick r:id="rId11" action="ppaction://hlinksldjump"/>
          </p:cNvPr>
          <p:cNvSpPr/>
          <p:nvPr/>
        </p:nvSpPr>
        <p:spPr>
          <a:xfrm>
            <a:off x="482517" y="1868129"/>
            <a:ext cx="650083" cy="683728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4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5" name="Овал 14">
            <a:hlinkClick r:id="rId12" action="ppaction://hlinksldjump"/>
          </p:cNvPr>
          <p:cNvSpPr/>
          <p:nvPr/>
        </p:nvSpPr>
        <p:spPr>
          <a:xfrm>
            <a:off x="1847381" y="1776633"/>
            <a:ext cx="651028" cy="640864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5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hlinkClick r:id="rId13" action="ppaction://hlinksldjump"/>
          </p:cNvPr>
          <p:cNvSpPr/>
          <p:nvPr/>
        </p:nvSpPr>
        <p:spPr>
          <a:xfrm>
            <a:off x="3535513" y="1818529"/>
            <a:ext cx="684980" cy="650271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6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4" name="Овал 3">
            <a:hlinkClick r:id="rId14" action="ppaction://hlinksldjump"/>
          </p:cNvPr>
          <p:cNvSpPr/>
          <p:nvPr/>
        </p:nvSpPr>
        <p:spPr>
          <a:xfrm>
            <a:off x="453573" y="3151212"/>
            <a:ext cx="675530" cy="641548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7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Овал 5">
            <a:hlinkClick r:id="rId15" action="ppaction://hlinksldjump"/>
          </p:cNvPr>
          <p:cNvSpPr/>
          <p:nvPr/>
        </p:nvSpPr>
        <p:spPr>
          <a:xfrm>
            <a:off x="1939266" y="3200654"/>
            <a:ext cx="681093" cy="661590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8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hlinkClick r:id="rId16" action="ppaction://hlinksldjump"/>
          </p:cNvPr>
          <p:cNvSpPr/>
          <p:nvPr/>
        </p:nvSpPr>
        <p:spPr>
          <a:xfrm>
            <a:off x="1211985" y="4295808"/>
            <a:ext cx="727281" cy="740691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9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9" name="Овал 8">
            <a:hlinkClick r:id="rId17" action="ppaction://hlinksldjump"/>
          </p:cNvPr>
          <p:cNvSpPr/>
          <p:nvPr/>
        </p:nvSpPr>
        <p:spPr>
          <a:xfrm>
            <a:off x="2647603" y="4344498"/>
            <a:ext cx="800607" cy="663548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</a:rPr>
              <a:t>10</a:t>
            </a:r>
            <a:endParaRPr lang="ru-RU" sz="2900" b="1" dirty="0">
              <a:solidFill>
                <a:schemeClr val="tx1"/>
              </a:solidFill>
            </a:endParaRPr>
          </a:p>
        </p:txBody>
      </p:sp>
      <p:sp>
        <p:nvSpPr>
          <p:cNvPr id="10" name="Овал 9">
            <a:hlinkClick r:id="rId18" action="ppaction://hlinksldjump"/>
          </p:cNvPr>
          <p:cNvSpPr/>
          <p:nvPr/>
        </p:nvSpPr>
        <p:spPr>
          <a:xfrm>
            <a:off x="10573555" y="386366"/>
            <a:ext cx="841312" cy="794655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13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30" name="Овал 29">
            <a:hlinkClick r:id="rId19" action="ppaction://hlinksldjump"/>
          </p:cNvPr>
          <p:cNvSpPr/>
          <p:nvPr/>
        </p:nvSpPr>
        <p:spPr>
          <a:xfrm>
            <a:off x="9370750" y="1598090"/>
            <a:ext cx="888658" cy="782258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14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6" name="Овал 35">
            <a:hlinkClick r:id="rId20" action="ppaction://hlinksldjump"/>
          </p:cNvPr>
          <p:cNvSpPr/>
          <p:nvPr/>
        </p:nvSpPr>
        <p:spPr>
          <a:xfrm>
            <a:off x="11030959" y="1645993"/>
            <a:ext cx="811893" cy="734355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7" name="Овал 36">
            <a:hlinkClick r:id="rId21" action="ppaction://hlinksldjump"/>
          </p:cNvPr>
          <p:cNvSpPr/>
          <p:nvPr/>
        </p:nvSpPr>
        <p:spPr>
          <a:xfrm>
            <a:off x="8512934" y="3038756"/>
            <a:ext cx="822883" cy="734565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16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9" name="Овал 38">
            <a:hlinkClick r:id="rId22" action="ppaction://hlinksldjump"/>
          </p:cNvPr>
          <p:cNvSpPr/>
          <p:nvPr/>
        </p:nvSpPr>
        <p:spPr>
          <a:xfrm>
            <a:off x="9954290" y="2882542"/>
            <a:ext cx="775779" cy="733865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17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40" name="Овал 39">
            <a:hlinkClick r:id="rId23" action="ppaction://hlinksldjump"/>
          </p:cNvPr>
          <p:cNvSpPr/>
          <p:nvPr/>
        </p:nvSpPr>
        <p:spPr>
          <a:xfrm>
            <a:off x="11353800" y="2967561"/>
            <a:ext cx="838200" cy="805760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18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41" name="Овал 40">
            <a:hlinkClick r:id="rId24" action="ppaction://hlinksldjump"/>
          </p:cNvPr>
          <p:cNvSpPr/>
          <p:nvPr/>
        </p:nvSpPr>
        <p:spPr>
          <a:xfrm>
            <a:off x="8320273" y="4536562"/>
            <a:ext cx="844746" cy="847774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19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42" name="Овал 41">
            <a:hlinkClick r:id="rId25" action="ppaction://hlinksldjump"/>
          </p:cNvPr>
          <p:cNvSpPr/>
          <p:nvPr/>
        </p:nvSpPr>
        <p:spPr>
          <a:xfrm>
            <a:off x="9893695" y="4379063"/>
            <a:ext cx="836374" cy="703037"/>
          </a:xfrm>
          <a:prstGeom prst="ellipse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20</a:t>
            </a:r>
            <a:endParaRPr lang="ru-RU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787994" y="941309"/>
            <a:ext cx="6654610" cy="114939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Что такое малахит?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Минерал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Дерево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Ткань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68" y="0"/>
            <a:ext cx="4731258" cy="315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8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032975" y="4545632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Вернутьтся</a:t>
            </a:r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к вопросам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0904" y="1214339"/>
            <a:ext cx="71036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Молодец ! Правильно!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8383712" y="3010327"/>
            <a:ext cx="2970088" cy="316663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33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350654" y="421256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0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787994" y="941309"/>
            <a:ext cx="6654610" cy="11493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 </a:t>
            </a:r>
            <a:r>
              <a:rPr lang="ru-RU" sz="3200" dirty="0" smtClean="0">
                <a:latin typeface="Monotype Corsiva" panose="03010101010201010101" pitchFamily="66" charset="0"/>
              </a:rPr>
              <a:t>Кому </a:t>
            </a:r>
            <a:r>
              <a:rPr lang="ru-RU" sz="3200" dirty="0">
                <a:latin typeface="Monotype Corsiva" panose="03010101010201010101" pitchFamily="66" charset="0"/>
              </a:rPr>
              <a:t>подарила малахитовую шкатулку хозяйка Медной горы?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2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Настасье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4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Василисе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Степану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96" r="13378"/>
          <a:stretch/>
        </p:blipFill>
        <p:spPr>
          <a:xfrm>
            <a:off x="-296127" y="-1"/>
            <a:ext cx="5292057" cy="282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9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350654" y="421256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577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550794" y="941309"/>
            <a:ext cx="5891809" cy="114939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Что </a:t>
            </a:r>
            <a:r>
              <a:rPr lang="ru-RU" sz="4000" b="1" dirty="0">
                <a:latin typeface="Monotype Corsiva" panose="03010101010201010101" pitchFamily="66" charset="0"/>
              </a:rPr>
              <a:t>сделала Настасья с </a:t>
            </a:r>
            <a:r>
              <a:rPr lang="ru-RU" sz="4000" b="1" dirty="0" smtClean="0">
                <a:latin typeface="Monotype Corsiva" panose="03010101010201010101" pitchFamily="66" charset="0"/>
              </a:rPr>
              <a:t>   малахитовой </a:t>
            </a:r>
            <a:r>
              <a:rPr lang="ru-RU" sz="4000" b="1" dirty="0">
                <a:latin typeface="Monotype Corsiva" panose="03010101010201010101" pitchFamily="66" charset="0"/>
              </a:rPr>
              <a:t>шкатулкой?</a:t>
            </a:r>
          </a:p>
          <a:p>
            <a:pPr marL="0" indent="0">
              <a:buNone/>
            </a:pP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3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Сдала в ломбард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Спрятала в сундук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4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Продала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70" y="0"/>
            <a:ext cx="5146551" cy="288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322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787994" y="824249"/>
            <a:ext cx="7009054" cy="126645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9000" dirty="0">
                <a:latin typeface="Monotype Corsiva" panose="03010101010201010101" pitchFamily="66" charset="0"/>
              </a:rPr>
              <a:t>         </a:t>
            </a:r>
            <a:r>
              <a:rPr lang="ru-RU" sz="9000" dirty="0" smtClean="0">
                <a:latin typeface="Monotype Corsiva" panose="03010101010201010101" pitchFamily="66" charset="0"/>
              </a:rPr>
              <a:t>Почему </a:t>
            </a:r>
            <a:r>
              <a:rPr lang="ru-RU" sz="9000" dirty="0">
                <a:latin typeface="Monotype Corsiva" panose="03010101010201010101" pitchFamily="66" charset="0"/>
              </a:rPr>
              <a:t>Настасья задумалась о </a:t>
            </a:r>
            <a:r>
              <a:rPr lang="ru-RU" sz="9000" dirty="0" smtClean="0">
                <a:latin typeface="Monotype Corsiva" panose="03010101010201010101" pitchFamily="66" charset="0"/>
              </a:rPr>
              <a:t>  	том</a:t>
            </a:r>
            <a:r>
              <a:rPr lang="ru-RU" sz="9000" dirty="0">
                <a:latin typeface="Monotype Corsiva" panose="03010101010201010101" pitchFamily="66" charset="0"/>
              </a:rPr>
              <a:t>, чтобы продать </a:t>
            </a:r>
            <a:r>
              <a:rPr lang="ru-RU" sz="9000" dirty="0" smtClean="0">
                <a:latin typeface="Monotype Corsiva" panose="03010101010201010101" pitchFamily="66" charset="0"/>
              </a:rPr>
              <a:t>шкатулку?</a:t>
            </a:r>
            <a:endParaRPr lang="ru-RU" sz="90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4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  <a:t>Н</a:t>
            </a:r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адоела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4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Напоминала о Степане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Нужда заставила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"/>
            <a:ext cx="5219962" cy="293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5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540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807850" y="1130950"/>
            <a:ext cx="6654610" cy="92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latin typeface="Monotype Corsiva" panose="03010101010201010101" pitchFamily="66" charset="0"/>
              </a:rPr>
              <a:t>Сколько </a:t>
            </a:r>
            <a:r>
              <a:rPr lang="ru-RU" sz="4000" b="1" dirty="0">
                <a:latin typeface="Monotype Corsiva" panose="03010101010201010101" pitchFamily="66" charset="0"/>
              </a:rPr>
              <a:t>детей было у </a:t>
            </a:r>
            <a:r>
              <a:rPr lang="ru-RU" sz="4000" b="1" dirty="0" smtClean="0">
                <a:latin typeface="Monotype Corsiva" panose="03010101010201010101" pitchFamily="66" charset="0"/>
              </a:rPr>
              <a:t>Степана?</a:t>
            </a:r>
            <a:endParaRPr lang="ru-RU" sz="40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5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Четверо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Трое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4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  <a:t>Д</a:t>
            </a:r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вое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22" y="886"/>
            <a:ext cx="4525380" cy="285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316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108604" cy="1149395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latin typeface="Monotype Corsiva" panose="03010101010201010101" pitchFamily="66" charset="0"/>
              </a:rPr>
              <a:t>Как Степан называл дочку?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6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Напоминалка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  <a:t>П</a:t>
            </a:r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амятка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4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Загадка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4824343" cy="278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6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997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228822" y="941309"/>
            <a:ext cx="6213782" cy="114939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4000" b="1" dirty="0">
                <a:latin typeface="Monotype Corsiva" panose="03010101010201010101" pitchFamily="66" charset="0"/>
              </a:rPr>
              <a:t>Чем любила заниматься Танюшка, когда дома одна </a:t>
            </a:r>
            <a:r>
              <a:rPr lang="ru-RU" sz="4000" b="1" dirty="0" smtClean="0">
                <a:latin typeface="Monotype Corsiva" panose="03010101010201010101" pitchFamily="66" charset="0"/>
              </a:rPr>
              <a:t>оставалась?</a:t>
            </a:r>
            <a:endParaRPr lang="ru-RU" sz="40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7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Играть в телефоне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Примерять украшения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4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Слушать музыку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999274" cy="235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6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470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3382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b="1" dirty="0" smtClean="0">
                <a:latin typeface="Monotype Corsiva" panose="03010101010201010101" pitchFamily="66" charset="0"/>
              </a:rPr>
              <a:t>Что </a:t>
            </a:r>
            <a:r>
              <a:rPr lang="ru-RU" sz="3000" b="1" dirty="0">
                <a:latin typeface="Monotype Corsiva" panose="03010101010201010101" pitchFamily="66" charset="0"/>
              </a:rPr>
              <a:t>случилось с мужиком, который зашел в дом к Танюшке и топор схватил </a:t>
            </a:r>
            <a:r>
              <a:rPr lang="ru-RU" sz="3000" b="1" dirty="0" smtClean="0">
                <a:latin typeface="Monotype Corsiva" panose="03010101010201010101" pitchFamily="66" charset="0"/>
              </a:rPr>
              <a:t>?</a:t>
            </a:r>
            <a:endParaRPr lang="ru-RU" sz="3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</a:t>
            </a:r>
            <a:r>
              <a:rPr lang="ru-RU" sz="4000" b="1" dirty="0">
                <a:latin typeface="Monotype Corsiva" panose="03010101010201010101" pitchFamily="66" charset="0"/>
              </a:rPr>
              <a:t>8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3999" y="5317693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Онемел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752323"/>
            <a:ext cx="5707487" cy="14249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О</a:t>
            </a:r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слеп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4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Оглох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560" y="0"/>
            <a:ext cx="5188146" cy="312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6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758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692462" y="941309"/>
            <a:ext cx="5750142" cy="11493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>
                <a:latin typeface="Monotype Corsiva" panose="03010101010201010101" pitchFamily="66" charset="0"/>
              </a:rPr>
              <a:t> </a:t>
            </a:r>
            <a:r>
              <a:rPr lang="ru-RU" sz="4000" b="1" dirty="0" smtClean="0">
                <a:latin typeface="Monotype Corsiva" panose="03010101010201010101" pitchFamily="66" charset="0"/>
              </a:rPr>
              <a:t>   Зачем </a:t>
            </a:r>
            <a:r>
              <a:rPr lang="ru-RU" sz="4000" b="1" dirty="0">
                <a:latin typeface="Monotype Corsiva" panose="03010101010201010101" pitchFamily="66" charset="0"/>
              </a:rPr>
              <a:t>приходил мужик в </a:t>
            </a:r>
            <a:r>
              <a:rPr lang="ru-RU" sz="4000" b="1" dirty="0" smtClean="0">
                <a:latin typeface="Monotype Corsiva" panose="03010101010201010101" pitchFamily="66" charset="0"/>
              </a:rPr>
              <a:t>  дом </a:t>
            </a:r>
            <a:r>
              <a:rPr lang="ru-RU" sz="4000" b="1" dirty="0">
                <a:latin typeface="Monotype Corsiva" panose="03010101010201010101" pitchFamily="66" charset="0"/>
              </a:rPr>
              <a:t>к Настасье?</a:t>
            </a:r>
          </a:p>
          <a:p>
            <a:pPr marL="0" indent="0" algn="ctr">
              <a:buNone/>
            </a:pPr>
            <a:endParaRPr lang="ru-RU" sz="40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sz="4000" b="1" dirty="0" smtClean="0">
                <a:latin typeface="Monotype Corsiva" panose="03010101010201010101" pitchFamily="66" charset="0"/>
              </a:rPr>
              <a:t>?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9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 гости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4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Милостыню просить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Шкатулку украсть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95930" cy="308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0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471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4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787994" y="941309"/>
            <a:ext cx="6654610" cy="114939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4000" b="1" dirty="0">
                <a:latin typeface="Monotype Corsiva" panose="03010101010201010101" pitchFamily="66" charset="0"/>
              </a:rPr>
              <a:t>Что сделала Настасья со шкатулкой после того, как её украсть пытались?</a:t>
            </a:r>
          </a:p>
          <a:p>
            <a:pPr marL="0" indent="0">
              <a:buNone/>
            </a:pP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10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1" y="5356171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Продала ее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algn="ctr"/>
            <a:endParaRPr lang="ru-RU" dirty="0"/>
          </a:p>
        </p:txBody>
      </p:sp>
      <p:pic>
        <p:nvPicPr>
          <p:cNvPr id="3" name="Рисунок 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5655" y="4046034"/>
            <a:ext cx="5639289" cy="1188823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1" y="2735897"/>
            <a:ext cx="5600944" cy="11888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761408" y="3077440"/>
            <a:ext cx="367048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Monotype Corsiva" panose="03010101010201010101" pitchFamily="66" charset="0"/>
              </a:rPr>
              <a:t>    Выбросила </a:t>
            </a:r>
            <a:r>
              <a:rPr lang="ru-RU" sz="2800" dirty="0">
                <a:latin typeface="Monotype Corsiva" panose="03010101010201010101" pitchFamily="66" charset="0"/>
              </a:rPr>
              <a:t>её</a:t>
            </a:r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490953" y="4266263"/>
            <a:ext cx="30394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Monotype Corsiva" panose="03010101010201010101" pitchFamily="66" charset="0"/>
              </a:rPr>
              <a:t>   </a:t>
            </a:r>
            <a:r>
              <a:rPr lang="ru-RU" sz="2800" dirty="0" smtClean="0">
                <a:latin typeface="Monotype Corsiva" panose="03010101010201010101" pitchFamily="66" charset="0"/>
              </a:rPr>
              <a:t>Спрятала  её</a:t>
            </a:r>
            <a:endParaRPr lang="ru-RU" sz="2800" dirty="0">
              <a:latin typeface="Monotype Corsiva" panose="03010101010201010101" pitchFamily="66" charset="0"/>
            </a:endParaRPr>
          </a:p>
          <a:p>
            <a:endParaRPr lang="ru-RU" dirty="0">
              <a:latin typeface="Monotype Corsiva" panose="03010101010201010101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4310"/>
            <a:ext cx="4695424" cy="2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020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108604" cy="11493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Monotype Corsiva" panose="03010101010201010101" pitchFamily="66" charset="0"/>
              </a:rPr>
              <a:t>Кто научил Танюшку шелками и бисером </a:t>
            </a:r>
            <a:r>
              <a:rPr lang="ru-RU" b="1" dirty="0" smtClean="0">
                <a:latin typeface="Monotype Corsiva" panose="03010101010201010101" pitchFamily="66" charset="0"/>
              </a:rPr>
              <a:t>шить?</a:t>
            </a:r>
            <a:endParaRPr lang="ru-RU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11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Учительница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4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Мать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  <a:t>С</a:t>
            </a:r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транница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96030" cy="27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623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1493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800" b="1" dirty="0">
                <a:latin typeface="Monotype Corsiva" panose="03010101010201010101" pitchFamily="66" charset="0"/>
              </a:rPr>
              <a:t>Что было надето на черноволосой красавице с зелёными </a:t>
            </a:r>
            <a:r>
              <a:rPr lang="ru-RU" sz="3800" b="1" dirty="0" smtClean="0">
                <a:latin typeface="Monotype Corsiva" panose="03010101010201010101" pitchFamily="66" charset="0"/>
              </a:rPr>
              <a:t>глазами?</a:t>
            </a:r>
            <a:endParaRPr lang="ru-RU" sz="38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12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Украшения, как у </a:t>
            </a:r>
            <a: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  <a:t>Т</a:t>
            </a:r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анюшки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Корона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Бронежилет</a:t>
            </a:r>
            <a:endParaRPr lang="ru-R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96030" cy="27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242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1493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800" b="1" dirty="0" smtClean="0">
                <a:latin typeface="Monotype Corsiva" panose="03010101010201010101" pitchFamily="66" charset="0"/>
              </a:rPr>
              <a:t>Чем </a:t>
            </a:r>
            <a:r>
              <a:rPr lang="ru-RU" sz="3800" b="1" dirty="0">
                <a:latin typeface="Monotype Corsiva" panose="03010101010201010101" pitchFamily="66" charset="0"/>
              </a:rPr>
              <a:t>Т</a:t>
            </a:r>
            <a:r>
              <a:rPr lang="ru-RU" sz="3800" b="1" dirty="0" smtClean="0">
                <a:latin typeface="Monotype Corsiva" panose="03010101010201010101" pitchFamily="66" charset="0"/>
              </a:rPr>
              <a:t>анюшка зарабатывала себе на жизнь?</a:t>
            </a:r>
            <a:endParaRPr lang="ru-RU" sz="38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13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Работала в поле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Р</a:t>
            </a:r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укоделием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4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Собирала грибы и ягоды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978353" cy="324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9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485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3382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b="1" dirty="0" smtClean="0">
                <a:latin typeface="Monotype Corsiva" panose="03010101010201010101" pitchFamily="66" charset="0"/>
              </a:rPr>
              <a:t>Что </a:t>
            </a:r>
            <a:r>
              <a:rPr lang="ru-RU" sz="3000" b="1" dirty="0">
                <a:latin typeface="Monotype Corsiva" panose="03010101010201010101" pitchFamily="66" charset="0"/>
              </a:rPr>
              <a:t>подарила на память Танюшке странница, которая у них в доме остановилась</a:t>
            </a:r>
          </a:p>
          <a:p>
            <a:pPr marL="0" indent="0" algn="ctr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14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Смартфон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П</a:t>
            </a:r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уговку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4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Колечко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72" y="32089"/>
            <a:ext cx="5222925" cy="272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144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3382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b="1" dirty="0" smtClean="0">
                <a:latin typeface="Monotype Corsiva" panose="03010101010201010101" pitchFamily="66" charset="0"/>
              </a:rPr>
              <a:t>Почему </a:t>
            </a:r>
            <a:r>
              <a:rPr lang="ru-RU" sz="3000" b="1" dirty="0">
                <a:latin typeface="Monotype Corsiva" panose="03010101010201010101" pitchFamily="66" charset="0"/>
              </a:rPr>
              <a:t>Настасья решилась все-таки продать малахитовую </a:t>
            </a:r>
            <a:r>
              <a:rPr lang="ru-RU" sz="3000" b="1" dirty="0" smtClean="0">
                <a:latin typeface="Monotype Corsiva" panose="03010101010201010101" pitchFamily="66" charset="0"/>
              </a:rPr>
              <a:t>шкатулку?</a:t>
            </a:r>
            <a:endParaRPr lang="ru-RU" sz="30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15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Давали хорошую цену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4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Боялась за </a:t>
            </a:r>
            <a:r>
              <a:rPr lang="ru-RU" sz="38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Т</a:t>
            </a:r>
            <a:r>
              <a:rPr lang="ru-RU" sz="38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анюшку</a:t>
            </a:r>
            <a:endParaRPr lang="ru-RU" sz="38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 доме произошел пожар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8" y="0"/>
            <a:ext cx="4970788" cy="284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736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3382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400" b="1" dirty="0" smtClean="0">
                <a:latin typeface="Monotype Corsiva" panose="03010101010201010101" pitchFamily="66" charset="0"/>
              </a:rPr>
              <a:t>Кто купил </a:t>
            </a:r>
            <a:r>
              <a:rPr lang="ru-RU" sz="3400" b="1" dirty="0">
                <a:latin typeface="Monotype Corsiva" panose="03010101010201010101" pitchFamily="66" charset="0"/>
              </a:rPr>
              <a:t>малахитовую </a:t>
            </a:r>
            <a:r>
              <a:rPr lang="ru-RU" sz="3400" b="1" dirty="0" smtClean="0">
                <a:latin typeface="Monotype Corsiva" panose="03010101010201010101" pitchFamily="66" charset="0"/>
              </a:rPr>
              <a:t>шкатулку?</a:t>
            </a:r>
            <a:endParaRPr lang="ru-RU" sz="34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16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Императрица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4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Графиня</a:t>
            </a:r>
            <a:endParaRPr lang="ru-RU" sz="38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Жена  приказчика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37" y="0"/>
            <a:ext cx="5501273" cy="265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6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456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3382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400" b="1" dirty="0" smtClean="0">
                <a:latin typeface="Monotype Corsiva" panose="03010101010201010101" pitchFamily="66" charset="0"/>
              </a:rPr>
              <a:t>Что хотела сделать с украшениями новая хозяйка?</a:t>
            </a:r>
            <a:endParaRPr lang="ru-RU" sz="34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17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Подогнать по размеру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Спрятать</a:t>
            </a:r>
            <a:endParaRPr lang="ru-RU" sz="38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Вернуть хозяйке Медной горы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42" y="-10595"/>
            <a:ext cx="5543029" cy="245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9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469771" y="4199690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383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3382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400" b="1" dirty="0" smtClean="0">
                <a:latin typeface="Monotype Corsiva" panose="03010101010201010101" pitchFamily="66" charset="0"/>
              </a:rPr>
              <a:t> </a:t>
            </a:r>
            <a:r>
              <a:rPr lang="ru-RU" sz="3400" b="1" dirty="0">
                <a:latin typeface="Monotype Corsiva" panose="03010101010201010101" pitchFamily="66" charset="0"/>
              </a:rPr>
              <a:t>Чей портрет попросил вышить шёлком </a:t>
            </a:r>
            <a:r>
              <a:rPr lang="ru-RU" sz="3400" b="1" dirty="0" smtClean="0">
                <a:latin typeface="Monotype Corsiva" panose="03010101010201010101" pitchFamily="66" charset="0"/>
              </a:rPr>
              <a:t>приказчик?</a:t>
            </a:r>
            <a:endParaRPr lang="ru-RU" sz="34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34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18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Своей дочери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4" action="ppaction://hlinksldjump"/>
          </p:cNvPr>
          <p:cNvSpPr/>
          <p:nvPr/>
        </p:nvSpPr>
        <p:spPr>
          <a:xfrm>
            <a:off x="5228823" y="3920560"/>
            <a:ext cx="5707487" cy="11075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Своей жены</a:t>
            </a:r>
            <a:endParaRPr lang="ru-RU" sz="38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Т</a:t>
            </a:r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анюшки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" y="0"/>
            <a:ext cx="5572618" cy="263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9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753106" y="3804824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346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6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3382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400" b="1" dirty="0">
                <a:latin typeface="Monotype Corsiva" panose="03010101010201010101" pitchFamily="66" charset="0"/>
              </a:rPr>
              <a:t>Что должен был сделать барин для того, чтобы Танюшка вышла за него </a:t>
            </a:r>
            <a:r>
              <a:rPr lang="ru-RU" sz="3400" b="1" dirty="0" smtClean="0">
                <a:latin typeface="Monotype Corsiva" panose="03010101010201010101" pitchFamily="66" charset="0"/>
              </a:rPr>
              <a:t>замуж?</a:t>
            </a:r>
            <a:endParaRPr lang="ru-RU" sz="34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34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19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Показать ей царицу</a:t>
            </a:r>
            <a:endParaRPr lang="ru-RU" sz="4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752323"/>
            <a:ext cx="5707487" cy="14249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Подарить малахитовую шкатулку</a:t>
            </a:r>
            <a:endParaRPr lang="ru-RU" sz="30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5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Привести аленький цветочек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51030" cy="256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2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753106" y="3804824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Попытайся еще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70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" y="0"/>
            <a:ext cx="12209756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334000" y="941309"/>
            <a:ext cx="6488806" cy="13382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400" b="1" dirty="0">
                <a:latin typeface="Monotype Corsiva" panose="03010101010201010101" pitchFamily="66" charset="0"/>
              </a:rPr>
              <a:t>Что </a:t>
            </a:r>
            <a:r>
              <a:rPr lang="ru-RU" sz="3400" b="1" dirty="0" smtClean="0">
                <a:latin typeface="Monotype Corsiva" panose="03010101010201010101" pitchFamily="66" charset="0"/>
              </a:rPr>
              <a:t>произошло с Танюшкой  во дворце?</a:t>
            </a:r>
            <a:endParaRPr lang="ru-RU" sz="34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34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r>
              <a:rPr lang="ru-RU" sz="4000" b="1" dirty="0" smtClean="0">
                <a:latin typeface="Monotype Corsiva" panose="03010101010201010101" pitchFamily="66" charset="0"/>
              </a:rPr>
              <a:t>Вопрос 20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5334000" y="5358789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Царица спрятала ее в темницу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3" name="Блок-схема: подготовка 22">
            <a:hlinkClick r:id="rId5" action="ppaction://hlinksldjump"/>
          </p:cNvPr>
          <p:cNvSpPr/>
          <p:nvPr/>
        </p:nvSpPr>
        <p:spPr>
          <a:xfrm>
            <a:off x="5228823" y="3752323"/>
            <a:ext cx="5707487" cy="1424983"/>
          </a:xfrm>
          <a:prstGeom prst="flowChartPreparation">
            <a:avLst/>
          </a:prstGeom>
          <a:solidFill>
            <a:srgbClr val="EC44B0"/>
          </a:solidFill>
          <a:ln>
            <a:solidFill>
              <a:srgbClr val="EC44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Растаяла возле малахитовой стены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" name="Блок-схема: подготовка 24">
            <a:hlinkClick r:id="rId4" action="ppaction://hlinksldjump"/>
          </p:cNvPr>
          <p:cNvSpPr/>
          <p:nvPr/>
        </p:nvSpPr>
        <p:spPr>
          <a:xfrm>
            <a:off x="5228822" y="2449367"/>
            <a:ext cx="5707487" cy="1133150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Вышла замуж за царя</a:t>
            </a:r>
            <a:endParaRPr lang="ru-RU" sz="3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491" y="0"/>
            <a:ext cx="5170426" cy="22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12" name="Блок-схема: подготовка 11">
            <a:hlinkClick r:id="rId4" action="ppaction://hlinksldjump"/>
          </p:cNvPr>
          <p:cNvSpPr/>
          <p:nvPr/>
        </p:nvSpPr>
        <p:spPr>
          <a:xfrm>
            <a:off x="3753106" y="3804824"/>
            <a:ext cx="5602310" cy="1176948"/>
          </a:xfrm>
          <a:prstGeom prst="flowChartPreparation">
            <a:avLst/>
          </a:prstGeom>
          <a:solidFill>
            <a:srgbClr val="EC4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Назад</a:t>
            </a:r>
            <a:endParaRPr lang="ru-RU" sz="36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4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10"/>
            <a:ext cx="12192000" cy="6858000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9667982" y="2609635"/>
            <a:ext cx="1685818" cy="3567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4130" y="241193"/>
            <a:ext cx="4881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                 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3749" y="902295"/>
            <a:ext cx="6178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До встречи !!!!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14" y="1963507"/>
            <a:ext cx="4254571" cy="40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5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491</Words>
  <Application>Microsoft Office PowerPoint</Application>
  <PresentationFormat>Широкоэкранный</PresentationFormat>
  <Paragraphs>213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aucub</dc:creator>
  <cp:lastModifiedBy>aucub</cp:lastModifiedBy>
  <cp:revision>99</cp:revision>
  <dcterms:created xsi:type="dcterms:W3CDTF">2024-07-19T11:19:05Z</dcterms:created>
  <dcterms:modified xsi:type="dcterms:W3CDTF">2024-07-24T12:40:46Z</dcterms:modified>
</cp:coreProperties>
</file>