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77" r:id="rId2"/>
    <p:sldId id="278" r:id="rId3"/>
    <p:sldId id="274" r:id="rId4"/>
    <p:sldId id="420" r:id="rId5"/>
    <p:sldId id="421" r:id="rId6"/>
    <p:sldId id="422" r:id="rId7"/>
    <p:sldId id="423" r:id="rId8"/>
    <p:sldId id="424" r:id="rId9"/>
    <p:sldId id="427" r:id="rId10"/>
    <p:sldId id="425" r:id="rId11"/>
    <p:sldId id="426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46" r:id="rId31"/>
    <p:sldId id="447" r:id="rId32"/>
    <p:sldId id="448" r:id="rId33"/>
    <p:sldId id="449" r:id="rId34"/>
    <p:sldId id="450" r:id="rId35"/>
    <p:sldId id="451" r:id="rId36"/>
    <p:sldId id="452" r:id="rId37"/>
    <p:sldId id="453" r:id="rId38"/>
    <p:sldId id="454" r:id="rId39"/>
    <p:sldId id="455" r:id="rId40"/>
    <p:sldId id="456" r:id="rId41"/>
    <p:sldId id="457" r:id="rId42"/>
    <p:sldId id="458" r:id="rId43"/>
    <p:sldId id="459" r:id="rId44"/>
    <p:sldId id="460" r:id="rId45"/>
    <p:sldId id="461" r:id="rId46"/>
    <p:sldId id="462" r:id="rId47"/>
    <p:sldId id="463" r:id="rId48"/>
    <p:sldId id="464" r:id="rId49"/>
    <p:sldId id="465" r:id="rId50"/>
    <p:sldId id="466" r:id="rId51"/>
    <p:sldId id="467" r:id="rId52"/>
    <p:sldId id="468" r:id="rId53"/>
    <p:sldId id="469" r:id="rId54"/>
    <p:sldId id="470" r:id="rId55"/>
    <p:sldId id="471" r:id="rId56"/>
    <p:sldId id="472" r:id="rId57"/>
    <p:sldId id="473" r:id="rId58"/>
    <p:sldId id="474" r:id="rId59"/>
    <p:sldId id="475" r:id="rId60"/>
    <p:sldId id="476" r:id="rId61"/>
    <p:sldId id="477" r:id="rId62"/>
    <p:sldId id="478" r:id="rId63"/>
    <p:sldId id="479" r:id="rId64"/>
    <p:sldId id="480" r:id="rId65"/>
    <p:sldId id="481" r:id="rId66"/>
    <p:sldId id="482" r:id="rId67"/>
    <p:sldId id="483" r:id="rId68"/>
    <p:sldId id="484" r:id="rId69"/>
    <p:sldId id="485" r:id="rId70"/>
    <p:sldId id="486" r:id="rId71"/>
    <p:sldId id="487" r:id="rId72"/>
    <p:sldId id="488" r:id="rId73"/>
    <p:sldId id="489" r:id="rId74"/>
    <p:sldId id="490" r:id="rId75"/>
    <p:sldId id="491" r:id="rId76"/>
    <p:sldId id="492" r:id="rId77"/>
    <p:sldId id="493" r:id="rId78"/>
    <p:sldId id="494" r:id="rId79"/>
    <p:sldId id="495" r:id="rId80"/>
    <p:sldId id="496" r:id="rId81"/>
    <p:sldId id="497" r:id="rId82"/>
    <p:sldId id="498" r:id="rId83"/>
    <p:sldId id="499" r:id="rId84"/>
    <p:sldId id="500" r:id="rId85"/>
    <p:sldId id="501" r:id="rId86"/>
    <p:sldId id="502" r:id="rId87"/>
    <p:sldId id="503" r:id="rId88"/>
    <p:sldId id="504" r:id="rId89"/>
    <p:sldId id="505" r:id="rId90"/>
    <p:sldId id="506" r:id="rId91"/>
    <p:sldId id="507" r:id="rId92"/>
    <p:sldId id="508" r:id="rId93"/>
    <p:sldId id="357" r:id="rId94"/>
    <p:sldId id="295" r:id="rId9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28E3A"/>
    <a:srgbClr val="006600"/>
    <a:srgbClr val="5EA343"/>
    <a:srgbClr val="F09EEA"/>
    <a:srgbClr val="69B54B"/>
    <a:srgbClr val="A750AE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9" autoAdjust="0"/>
    <p:restoredTop sz="94687" autoAdjust="0"/>
  </p:normalViewPr>
  <p:slideViewPr>
    <p:cSldViewPr>
      <p:cViewPr varScale="1">
        <p:scale>
          <a:sx n="102" d="100"/>
          <a:sy n="102" d="100"/>
        </p:scale>
        <p:origin x="-11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34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E9CBA-D1DE-4D0C-AA05-3832C3209A9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1030C-2948-47B1-94A1-11C7845CE9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94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84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549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1485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5686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212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823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4604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2779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176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880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9585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929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4190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8149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4843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8105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2897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028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585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76312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4573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381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2159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0066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1277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8983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8108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1081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90313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2832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935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00252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87407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2067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53188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74806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0151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28289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32762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07598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9768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12013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24571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8662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38222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3739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20327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5138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21994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02409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83883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07067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7110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81276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53172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22990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04455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5726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30519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14168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6661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73154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84929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30867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943448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824139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292659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058791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430354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95366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18208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68788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36980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028372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63213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41991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14891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509414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426461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037332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591777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101051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85481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87957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132207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944430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414737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00505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053966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1030C-2948-47B1-94A1-11C7845CE967}" type="slidenum">
              <a:rPr lang="ru-RU" smtClean="0"/>
              <a:pPr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9397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slide" Target="slide7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slide" Target="slide10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slide" Target="slide13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slide" Target="slide16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19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slide" Target="slide22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slide" Target="slide28.xml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slide" Target="slide31.xml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slide" Target="slide34.xml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6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slide" Target="slide37.xml"/><Relationship Id="rId4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6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9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0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9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43.xml"/><Relationship Id="rId4" Type="http://schemas.openxmlformats.org/officeDocument/2006/relationships/slide" Target="slide4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5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slide" Target="slide46.xml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5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slide" Target="slide49.xml"/><Relationship Id="rId4" Type="http://schemas.openxmlformats.org/officeDocument/2006/relationships/slide" Target="slide5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8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slide" Target="slide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slide" Target="slide52.xml"/><Relationship Id="rId4" Type="http://schemas.openxmlformats.org/officeDocument/2006/relationships/slide" Target="slide5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1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slide" Target="slide5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55.xml"/><Relationship Id="rId4" Type="http://schemas.openxmlformats.org/officeDocument/2006/relationships/slide" Target="slide5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4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slide" Target="slide58.xml"/><Relationship Id="rId4" Type="http://schemas.openxmlformats.org/officeDocument/2006/relationships/slide" Target="slide5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0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slide" Target="slide61.xml"/><Relationship Id="rId4" Type="http://schemas.openxmlformats.org/officeDocument/2006/relationships/slide" Target="slide6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0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slide" Target="slide6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slide" Target="slide64.xml"/><Relationship Id="rId4" Type="http://schemas.openxmlformats.org/officeDocument/2006/relationships/slide" Target="slide6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3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6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slide" Target="slide67.xml"/><Relationship Id="rId4" Type="http://schemas.openxmlformats.org/officeDocument/2006/relationships/slide" Target="slide6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6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9.xml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slide" Target="slide70.xml"/><Relationship Id="rId4" Type="http://schemas.openxmlformats.org/officeDocument/2006/relationships/slide" Target="slide7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9.xml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2.xml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slide" Target="slide73.xml"/><Relationship Id="rId4" Type="http://schemas.openxmlformats.org/officeDocument/2006/relationships/slide" Target="slide7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2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5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slide" Target="slide76.xml"/><Relationship Id="rId4" Type="http://schemas.openxmlformats.org/officeDocument/2006/relationships/slide" Target="slide7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5.xml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8.xml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slide" Target="slide79.xml"/><Relationship Id="rId4" Type="http://schemas.openxmlformats.org/officeDocument/2006/relationships/slide" Target="slide8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8.xml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1.xml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slide" Target="slide82.xml"/><Relationship Id="rId4" Type="http://schemas.openxmlformats.org/officeDocument/2006/relationships/slide" Target="slide8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1.xml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4.xml"/><Relationship Id="rId4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slide" Target="slide85.xml"/><Relationship Id="rId4" Type="http://schemas.openxmlformats.org/officeDocument/2006/relationships/slide" Target="slide8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4.xml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7.xml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slide" Target="slide88.xml"/><Relationship Id="rId4" Type="http://schemas.openxmlformats.org/officeDocument/2006/relationships/slide" Target="slide8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7.xml"/><Relationship Id="rId4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0.xml"/><Relationship Id="rId4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slide" Target="slide91.xml"/><Relationship Id="rId4" Type="http://schemas.openxmlformats.org/officeDocument/2006/relationships/slide" Target="slide9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0.xml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3.xml"/><Relationship Id="rId4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nchhausen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hl.mailru.su/gcached?q=cache:Rgh6w6DM-FYJ:http://xn--i1abbnckbmcl9fb.xn--p1ai/articles/556149/" TargetMode="External"/><Relationship Id="rId4" Type="http://schemas.openxmlformats.org/officeDocument/2006/relationships/hyperlink" Target="http://www.estonca.ru/latvia/munhau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oap-making.mirbisera.com/image/687474703a2f2f6c696e6461363033352e75636f7a2e72752f63686173745f332e6a70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4000"/>
            <a:ext cx="9210240" cy="6912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4414" y="785794"/>
            <a:ext cx="690605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A750AE"/>
                </a:solidFill>
              </a:rPr>
              <a:t>Самый </a:t>
            </a:r>
          </a:p>
          <a:p>
            <a:pPr algn="ctr"/>
            <a:r>
              <a:rPr lang="ru-RU" sz="5400" b="1" dirty="0" smtClean="0">
                <a:ln/>
                <a:solidFill>
                  <a:srgbClr val="A750AE"/>
                </a:solidFill>
              </a:rPr>
              <a:t>правдивый человек</a:t>
            </a:r>
          </a:p>
          <a:p>
            <a:pPr algn="ctr"/>
            <a:r>
              <a:rPr lang="ru-RU" sz="5400" b="1" dirty="0" smtClean="0">
                <a:ln/>
                <a:solidFill>
                  <a:srgbClr val="A750AE"/>
                </a:solidFill>
              </a:rPr>
              <a:t>б</a:t>
            </a:r>
            <a:r>
              <a:rPr lang="ru-RU" sz="5400" b="1" cap="none" spc="0" dirty="0" smtClean="0">
                <a:ln/>
                <a:solidFill>
                  <a:srgbClr val="A750AE"/>
                </a:solidFill>
                <a:effectLst/>
              </a:rPr>
              <a:t>арон Мюнхгаузен</a:t>
            </a:r>
            <a:endParaRPr lang="ru-RU" sz="5400" b="1" cap="none" spc="0" dirty="0">
              <a:ln/>
              <a:solidFill>
                <a:srgbClr val="A750AE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3357562"/>
            <a:ext cx="7473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  <a:t>Литературная игра по рассказам Э.Распе</a:t>
            </a:r>
            <a:endParaRPr lang="ru-RU" sz="3600" b="1" dirty="0">
              <a:solidFill>
                <a:srgbClr val="0066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oap-making.mirbisera.com/image/687474703a2f2f6c696e6461363033352e75636f7a2e72752f63686173745f332e6a70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0240" cy="6912000"/>
          </a:xfrm>
          <a:prstGeom prst="rect">
            <a:avLst/>
          </a:prstGeom>
          <a:noFill/>
        </p:spPr>
      </p:pic>
      <p:pic>
        <p:nvPicPr>
          <p:cNvPr id="3074" name="Picture 2" descr="C:\Documents and Settings\1\Рабочий стол\ил барон\scrn_big_0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713816"/>
            <a:ext cx="3964490" cy="5256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57224" y="5857892"/>
            <a:ext cx="771530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0726" y="1786848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6600"/>
                </a:solidFill>
              </a:rPr>
              <a:t>Все мы, от мала до велика, знаем о похождениях знаменитого барона Мюнхгаузена. Но мало кто из нас догадывается, что этот герой настолько же реален, как мы с вами. Он действительно существовал, и потчевал благодарных слушателей своими неимоверно «правдивыми» историями. Немецкий барон, рассказы которого о самом себе превратили его в литературный персонаж</a:t>
            </a:r>
            <a:r>
              <a:rPr lang="ru-RU" b="1" i="1" dirty="0" smtClean="0">
                <a:solidFill>
                  <a:srgbClr val="006600"/>
                </a:solidFill>
              </a:rPr>
              <a:t>…</a:t>
            </a:r>
            <a:endParaRPr lang="ru-RU" b="1" dirty="0">
              <a:solidFill>
                <a:srgbClr val="00660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605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4442094"/>
              </p:ext>
            </p:extLst>
          </p:nvPr>
        </p:nvGraphicFramePr>
        <p:xfrm>
          <a:off x="285166" y="560209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indent="-457200" algn="ctr"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Где барон Мюнхгаузен обнаружил коня,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 которого он привязал к столбику в поле?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131840" y="1357298"/>
            <a:ext cx="2585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Привязанным </a:t>
            </a:r>
            <a:r>
              <a:rPr lang="ru-RU" sz="2400" b="1" dirty="0">
                <a:solidFill>
                  <a:srgbClr val="0000FF"/>
                </a:solidFill>
              </a:rPr>
              <a:t>к кресту на колокольне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001131" y="1491826"/>
            <a:ext cx="30019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На </a:t>
            </a:r>
            <a:r>
              <a:rPr lang="ru-RU" sz="2400" b="1" dirty="0">
                <a:solidFill>
                  <a:srgbClr val="0000FF"/>
                </a:solidFill>
              </a:rPr>
              <a:t>крыше 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r>
              <a:rPr lang="ru-RU" sz="2400" b="1" dirty="0" smtClean="0">
                <a:solidFill>
                  <a:srgbClr val="0000FF"/>
                </a:solidFill>
              </a:rPr>
              <a:t>городского </a:t>
            </a:r>
            <a:r>
              <a:rPr lang="ru-RU" sz="2400" b="1" dirty="0">
                <a:solidFill>
                  <a:srgbClr val="0000FF"/>
                </a:solidFill>
              </a:rPr>
              <a:t>собора</a:t>
            </a:r>
            <a:r>
              <a:rPr lang="ru-RU" sz="2800" b="1" dirty="0">
                <a:solidFill>
                  <a:srgbClr val="0000FF"/>
                </a:solidFill>
              </a:rPr>
              <a:t> </a:t>
            </a:r>
            <a:endParaRPr lang="ru-RU" sz="2800" dirty="0"/>
          </a:p>
        </p:txBody>
      </p:sp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71800" y="2784572"/>
            <a:ext cx="3456384" cy="3586814"/>
          </a:xfrm>
          <a:prstGeom prst="rect">
            <a:avLst/>
          </a:prstGeom>
          <a:noFill/>
        </p:spPr>
      </p:pic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98958" y="1414882"/>
            <a:ext cx="1928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</a:rPr>
              <a:t>В здании ратуши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6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28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8028086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2. Как барон спустил коня на землю?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54845" y="1356554"/>
            <a:ext cx="2585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прострелил уздечку пополам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001131" y="1491826"/>
            <a:ext cx="24407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приманил 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r>
              <a:rPr lang="ru-RU" sz="2400" b="1" dirty="0" smtClean="0">
                <a:solidFill>
                  <a:srgbClr val="0000FF"/>
                </a:solidFill>
              </a:rPr>
              <a:t>коня </a:t>
            </a:r>
            <a:r>
              <a:rPr lang="ru-RU" sz="2400" b="1" dirty="0">
                <a:solidFill>
                  <a:srgbClr val="0000FF"/>
                </a:solidFill>
              </a:rPr>
              <a:t>яблоками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823804" y="1491826"/>
            <a:ext cx="19288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Он взобрался на крышу и спустил его</a:t>
            </a:r>
            <a:endParaRPr lang="ru-RU" sz="2000" b="1" dirty="0" smtClean="0">
              <a:solidFill>
                <a:srgbClr val="0000FF"/>
              </a:solidFill>
            </a:endParaRPr>
          </a:p>
        </p:txBody>
      </p:sp>
      <p:pic>
        <p:nvPicPr>
          <p:cNvPr id="9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57189" y="2708920"/>
            <a:ext cx="2563381" cy="3549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0812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126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807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8890181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3. Кто был запряжен в сани, в которых Мюнхгаузен вкатил в Петербург?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779912" y="1491825"/>
            <a:ext cx="2585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Волк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001131" y="1491826"/>
            <a:ext cx="1057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Козел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1038620" y="1453408"/>
            <a:ext cx="1928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Конь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880" y="2492896"/>
            <a:ext cx="45720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76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396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362482" y="980728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Рисунок 1">
            <a:hlinkClick r:id="" action="ppaction://noaction" endSnd="1"/>
          </p:cNvPr>
          <p:cNvPicPr>
            <a:picLocks noChangeAspect="1"/>
          </p:cNvPicPr>
          <p:nvPr/>
        </p:nvPicPr>
        <p:blipFill rotWithShape="1">
          <a:blip r:embed="rId5"/>
          <a:srcRect l="5818" t="-1999" r="6921" b="1167"/>
          <a:stretch/>
        </p:blipFill>
        <p:spPr>
          <a:xfrm>
            <a:off x="2664208" y="2204864"/>
            <a:ext cx="3780000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7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8330270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4. Как барон поджёг порох, когда понял, что забыл кремень?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851920" y="2383250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Искрами из собственного </a:t>
            </a:r>
            <a:r>
              <a:rPr lang="ru-RU" sz="2400" b="1" dirty="0" smtClean="0">
                <a:solidFill>
                  <a:srgbClr val="0000FF"/>
                </a:solidFill>
              </a:rPr>
              <a:t>глаза вылетевших </a:t>
            </a:r>
            <a:r>
              <a:rPr lang="ru-RU" sz="2400" b="1" dirty="0">
                <a:solidFill>
                  <a:srgbClr val="0000FF"/>
                </a:solidFill>
              </a:rPr>
              <a:t>от </a:t>
            </a:r>
            <a:r>
              <a:rPr lang="ru-RU" sz="2400" b="1" dirty="0" smtClean="0">
                <a:solidFill>
                  <a:srgbClr val="0000FF"/>
                </a:solidFill>
              </a:rPr>
              <a:t>удара</a:t>
            </a: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2051720" y="1318153"/>
            <a:ext cx="45047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Искрами, полученными 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r>
              <a:rPr lang="ru-RU" sz="2400" b="1" dirty="0" smtClean="0">
                <a:solidFill>
                  <a:srgbClr val="0000FF"/>
                </a:solidFill>
              </a:rPr>
              <a:t>при </a:t>
            </a:r>
            <a:r>
              <a:rPr lang="ru-RU" sz="2400" b="1" dirty="0">
                <a:solidFill>
                  <a:srgbClr val="0000FF"/>
                </a:solidFill>
              </a:rPr>
              <a:t>трении двух сухих палок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827584" y="2383250"/>
            <a:ext cx="1928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От </a:t>
            </a:r>
            <a:r>
              <a:rPr lang="ru-RU" sz="2400" b="1" dirty="0">
                <a:solidFill>
                  <a:srgbClr val="0000FF"/>
                </a:solidFill>
              </a:rPr>
              <a:t>удара молнии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10" name="Picture 2" descr="C:\Documents and Settings\1\Рабочий стол\еще фото мюн\война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lum bright="10000" contrast="20000"/>
          </a:blip>
          <a:srcRect/>
          <a:stretch>
            <a:fillRect/>
          </a:stretch>
        </p:blipFill>
        <p:spPr bwMode="auto">
          <a:xfrm>
            <a:off x="1724207" y="3456000"/>
            <a:ext cx="5389667" cy="2853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648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4419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43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7253709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5. На что ловил уток барон?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707904" y="1417002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На сало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120172" y="2130112"/>
            <a:ext cx="1935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На червяка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862720" y="1921421"/>
            <a:ext cx="1928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На конфету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11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915816" y="2336920"/>
            <a:ext cx="2928013" cy="4011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241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705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rId3" action="ppaction://hlinksldjump" endSnd="1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91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5473244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6. Как Мюнхгаузену  удалось подстрелить сразу семь куропаток?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зарядил ружье </a:t>
            </a:r>
            <a:r>
              <a:rPr lang="ru-RU" sz="2400" b="1" dirty="0" smtClean="0">
                <a:solidFill>
                  <a:srgbClr val="0000FF"/>
                </a:solidFill>
              </a:rPr>
              <a:t>шомполом</a:t>
            </a: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3677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Утки летели в один ряд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80424" y="128293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Выстрелил мелкой дробью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24" y="2564904"/>
            <a:ext cx="2752004" cy="359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161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928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5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3467121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7. </a:t>
                      </a:r>
                      <a:r>
                        <a:rPr lang="ru-RU" sz="2400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Чем выстрелил в оленя барон?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4252852" y="1934598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Вишневой косточкой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467544" y="1916832"/>
            <a:ext cx="3425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Мелкими гвоздиками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80424" y="128293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Свинцовой пулей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9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lum contrast="20000"/>
          </a:blip>
          <a:srcRect t="7173" b="7173"/>
          <a:stretch/>
        </p:blipFill>
        <p:spPr bwMode="auto">
          <a:xfrm>
            <a:off x="2987824" y="2586261"/>
            <a:ext cx="2736304" cy="3363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3700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52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16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6054952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8. Как </a:t>
                      </a:r>
                      <a:r>
                        <a:rPr lang="ru-RU" sz="2400" b="1" dirty="0" err="1" smtClean="0">
                          <a:solidFill>
                            <a:srgbClr val="7030A0"/>
                          </a:solidFill>
                        </a:rPr>
                        <a:t>Мюнхаузен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 усмирил бешеную шубу?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Выстрелил из пистолета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2442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Сделал ей укол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707904" y="1187531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Выкинул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1032" name="Picture 8" descr="Приключения Мюнхгаузена: Бешеная шуба - Респе Р.Э. - Зарубежные писатели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6672" y="2571741"/>
            <a:ext cx="374441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00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837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3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4163898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9. Как звали собаку барона?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851920" y="1110335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00FF"/>
                </a:solidFill>
              </a:rPr>
              <a:t>Дианка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264188" y="1839979"/>
            <a:ext cx="16898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Каштанка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1835696" y="182542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Муму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2050" name="Picture 2" descr="Как звали собаку борона Мюнхаузена?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434754" cy="305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6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252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06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5735630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10. Почему Мюнхгаузен долго не мог на охоте угнаться за зайцем?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148064" y="188104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У зайца было 8 лап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73391" y="1881044"/>
            <a:ext cx="4242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Его конь часто спотыкался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80424" y="128293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Собака </a:t>
            </a:r>
            <a:r>
              <a:rPr lang="ru-RU" sz="2400" b="1" dirty="0" err="1">
                <a:solidFill>
                  <a:srgbClr val="0000FF"/>
                </a:solidFill>
              </a:rPr>
              <a:t>Дианка</a:t>
            </a:r>
            <a:r>
              <a:rPr lang="ru-RU" sz="2400" b="1" dirty="0">
                <a:solidFill>
                  <a:srgbClr val="0000FF"/>
                </a:solidFill>
              </a:rPr>
              <a:t> быстро устала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 descr="http://static4.read.ru/images/illustrations/12782507154215120918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880" y="2568274"/>
            <a:ext cx="2523999" cy="3578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7223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921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555776" y="1301613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Рисунок 1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2564904"/>
            <a:ext cx="2668168" cy="379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906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1795135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11. Какой элемент одежды барона выполнил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роль пули на охоте?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971600" y="1834236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Пуговица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156176" y="1821993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Рукавица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488343" y="1372571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Шляпа</a:t>
            </a:r>
          </a:p>
        </p:txBody>
      </p:sp>
      <p:pic>
        <p:nvPicPr>
          <p:cNvPr id="7" name="Picture 2" descr="C:\Documents and Settings\1\Рабочий стол\Но папка\на охоте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lum contrast="30000"/>
          </a:blip>
          <a:srcRect/>
          <a:stretch>
            <a:fillRect/>
          </a:stretch>
        </p:blipFill>
        <p:spPr bwMode="auto">
          <a:xfrm>
            <a:off x="1403648" y="2564904"/>
            <a:ext cx="5193523" cy="3372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5053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96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04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0631106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12. Как военный врач соединил две половинки коня в одну?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1972739" y="1239480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Сшил лавровыми прутьями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3187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Прикрутил болтами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573391" y="1852764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Приклеил прочным клеем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8744" y="2726903"/>
            <a:ext cx="4032526" cy="370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94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596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33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0133841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13.  Как Мюнхгаузен добился того, чтобы лиса выскочила из своей шубки?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хлестал ее плетьми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3995936" y="1744600"/>
            <a:ext cx="48291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Он </a:t>
            </a:r>
            <a:r>
              <a:rPr lang="ru-RU" sz="2400" b="1" dirty="0">
                <a:solidFill>
                  <a:srgbClr val="0000FF"/>
                </a:solidFill>
              </a:rPr>
              <a:t>обещал дать ей взамен 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r>
              <a:rPr lang="ru-RU" sz="2400" b="1" dirty="0" smtClean="0">
                <a:solidFill>
                  <a:srgbClr val="0000FF"/>
                </a:solidFill>
              </a:rPr>
              <a:t>более </a:t>
            </a:r>
            <a:r>
              <a:rPr lang="ru-RU" sz="2400" b="1" dirty="0">
                <a:solidFill>
                  <a:srgbClr val="0000FF"/>
                </a:solidFill>
              </a:rPr>
              <a:t>теплую и красивую шубу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203848" y="1270378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Он ее напугал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9940" y="2779037"/>
            <a:ext cx="2303901" cy="36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888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317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437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2075670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14. Как барон победил еще одного волка?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488485" y="2445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Вывернул наизнанку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3549295" y="1804828"/>
            <a:ext cx="3910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Задушил голыми руками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971600" y="130239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Скрутил его в бараний рог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65853" y="2666904"/>
            <a:ext cx="3366884" cy="3344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78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7931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72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8928656"/>
              </p:ext>
            </p:extLst>
          </p:nvPr>
        </p:nvGraphicFramePr>
        <p:xfrm>
          <a:off x="573391" y="526302"/>
          <a:ext cx="7815033" cy="731520"/>
        </p:xfrm>
        <a:graphic>
          <a:graphicData uri="http://schemas.openxmlformats.org/drawingml/2006/table">
            <a:tbl>
              <a:tblPr/>
              <a:tblGrid>
                <a:gridCol w="78150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792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15. Как барону удалось разведать количество турецких пушек?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193286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влетел в турецкий лагерь на ядре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4139952" y="2460434"/>
            <a:ext cx="4916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Он надел на себя волчью шкуру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11760" y="1793450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Он сделал ночью подкоп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4098" name="Picture 2" descr="Барон мюнхгаузен сказка все главы. Сказка приключения барона мюнхаузена.  Последние годы и смерть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8759" y="2954841"/>
            <a:ext cx="2664296" cy="359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59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415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27784" y="1655078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Picture 3" descr="C:\Documents and Settings\1\Рабочий стол\Но папка\на ядре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409264" y="3007456"/>
            <a:ext cx="2314864" cy="3203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548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9216103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16. Где у </a:t>
                      </a:r>
                      <a:r>
                        <a:rPr lang="ru-RU" sz="2400" b="1" dirty="0" err="1" smtClean="0">
                          <a:solidFill>
                            <a:srgbClr val="7030A0"/>
                          </a:solidFill>
                        </a:rPr>
                        <a:t>восьмилапого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 зайца было еще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четыре лапы?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На спине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1763688" y="3417256"/>
            <a:ext cx="1737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На животе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755576" y="2618150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По бокам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 descr="Энциклопедия сказочных героев: Распе Р. &amp;quot;Приключения барона Мюнхаузена&amp;quot;">
            <a:hlinkClick r:id="" action="ppaction://noaction" endSnd="1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656" r="-51656"/>
          <a:stretch/>
        </p:blipFill>
        <p:spPr bwMode="auto">
          <a:xfrm>
            <a:off x="4139952" y="1652682"/>
            <a:ext cx="6581270" cy="445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840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83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555776" y="1301613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122" name="Picture 2" descr="Читать книгу Приключения барона Мюнхгаузена в стихах Евгения Харыкина :  онлайн чтение - страница 1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6771" y="2636912"/>
            <a:ext cx="2544217" cy="361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253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1664846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17. Как барон спасся из болота?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4788217" y="1895222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Вытащил себя за волосы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1547664" y="1904640"/>
            <a:ext cx="2647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 помощью коня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80424" y="128293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Позвал друга на помощь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4" name="Рисунок 3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843" y="2669652"/>
            <a:ext cx="6190748" cy="33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887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41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27784" y="980728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Рисунок 1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803" y="2356717"/>
            <a:ext cx="5024360" cy="27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211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7243267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18. Какое растение помогло Мюнхгаузену попасть на Луну?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092780" y="2053978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Турецкие бобы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4427984" y="2540756"/>
            <a:ext cx="1353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Бамбук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300192" y="1592313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Пальма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4" name="Рисунок 3">
            <a:hlinkClick r:id="" action="ppaction://noaction" endSnd="1"/>
          </p:cNvPr>
          <p:cNvPicPr>
            <a:picLocks noChangeAspect="1"/>
          </p:cNvPicPr>
          <p:nvPr/>
        </p:nvPicPr>
        <p:blipFill rotWithShape="1">
          <a:blip r:embed="rId6"/>
          <a:srcRect b="5616"/>
          <a:stretch/>
        </p:blipFill>
        <p:spPr>
          <a:xfrm>
            <a:off x="1204664" y="1484784"/>
            <a:ext cx="2994548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39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74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3620349" y="2224943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Picture 2" descr="Приключения барона Мюнхаузена - Распе Р.Э. - Страница 6 - Зарубежные  писатели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1697732" cy="477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551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1538846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19. За  чем барон оправился на Луну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73391" y="121666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За топориком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183805" y="2133398"/>
            <a:ext cx="1729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За хлебом </a:t>
            </a:r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020991" y="1670014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За приключениями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 descr="C:\Documents and Settings\1\Рабочий стол\мНовая папка\трехногие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3608" y="2595063"/>
            <a:ext cx="5811485" cy="3871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7265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684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240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909859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20. Что нашли моряки в зубе кита?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796136" y="112289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Якорь и цепь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4677411" y="1614477"/>
            <a:ext cx="3677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Сундук с сокровищами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779912" y="2132856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Кости древнего животного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7704" y="2852936"/>
            <a:ext cx="4608512" cy="34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60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612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27784" y="1556792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107" y="2780928"/>
            <a:ext cx="5339026" cy="333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064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3944977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indent="-457200" algn="ctr">
                        <a:buAutoNum type="arabicPeriod" startAt="21"/>
                      </a:pP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Какую работу выполнял Мюнхгаузен, когда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его турки продали в рабство?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491880" y="227981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Был пчелиным пастухом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3071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Продавал на рынке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338104" y="1356483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Ловил рыбу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24" y="2924944"/>
            <a:ext cx="2411232" cy="328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7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83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6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4451973"/>
              </p:ext>
            </p:extLst>
          </p:nvPr>
        </p:nvGraphicFramePr>
        <p:xfrm>
          <a:off x="573391" y="526302"/>
          <a:ext cx="8429652" cy="36576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22. Из чего появлялись лунные жители?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4143115" y="2420888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Из ореха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1632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Из тыквы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084168" y="1352638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Из семечка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8843" y="3343129"/>
            <a:ext cx="42291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798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931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67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4858586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23. Какое вино Мюнхгаузен считал самым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лучшим на свете?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Китайское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1523742" y="2338756"/>
            <a:ext cx="2126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Французское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1523742" y="1305230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Крымское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76" y="3429000"/>
            <a:ext cx="3744416" cy="233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354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28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6045969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24. Как использовали свой живот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Лунные люди?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6156176" y="2310425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 Как чемодан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3189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Как место для пищи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670691" y="1368625"/>
            <a:ext cx="4615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Как сейф </a:t>
            </a:r>
          </a:p>
          <a:p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800" y="3361976"/>
            <a:ext cx="38100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133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97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663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3037891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25. Путешествуя три месяца по волнам океана,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к какому острову пристал корабль Мюнхгаузена?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4319464" y="237847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Сырный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5076056" y="1818148"/>
            <a:ext cx="194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Мадагаскар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6372200" y="1345736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Крым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9" name="Picture 2" descr="C:\Documents and Settings\1\Рабочий стол\Но папка\сырный.jpg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 cstate="email">
            <a:lum contrast="20000"/>
          </a:blip>
          <a:srcRect/>
          <a:stretch>
            <a:fillRect/>
          </a:stretch>
        </p:blipFill>
        <p:spPr bwMode="auto">
          <a:xfrm>
            <a:off x="3132808" y="2780928"/>
            <a:ext cx="2756011" cy="3657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5240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346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26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6345392"/>
              </p:ext>
            </p:extLst>
          </p:nvPr>
        </p:nvGraphicFramePr>
        <p:xfrm>
          <a:off x="573391" y="526302"/>
          <a:ext cx="8429652" cy="73152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26. Кто был самым вежливым на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Сырном острове?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323528" y="1821993"/>
            <a:ext cx="3216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Деревья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6558523" y="1821993"/>
            <a:ext cx="1435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Жители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3539687" y="1825838"/>
            <a:ext cx="1803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Кошки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lum contrast="30000"/>
          </a:blip>
          <a:srcRect/>
          <a:stretch>
            <a:fillRect/>
          </a:stretch>
        </p:blipFill>
        <p:spPr bwMode="auto">
          <a:xfrm>
            <a:off x="2769659" y="2492896"/>
            <a:ext cx="3114247" cy="4010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7970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709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3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7792463"/>
              </p:ext>
            </p:extLst>
          </p:nvPr>
        </p:nvGraphicFramePr>
        <p:xfrm>
          <a:off x="593897" y="526302"/>
          <a:ext cx="8429652" cy="109728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27.Как звали лучшего друга, знаменитого путешественника, с которым Мюнхгаузен побывал на Северном полюсе?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1835696" y="2909350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Финне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2181945" y="3842542"/>
            <a:ext cx="933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Леон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181945" y="2035633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Скоттью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7" name="Picture 2" descr="C:\Documents and Settings\1\Рабочий стол\Но папка\сев полюс.jpg">
            <a:hlinkClick r:id="" action="ppaction://noaction" endSnd="1"/>
          </p:cNvPr>
          <p:cNvPicPr>
            <a:picLocks noChangeAspect="1" noChangeArrowheads="1"/>
          </p:cNvPicPr>
          <p:nvPr/>
        </p:nvPicPr>
        <p:blipFill rotWithShape="1">
          <a:blip r:embed="rId6">
            <a:lum bright="10000" contrast="30000"/>
          </a:blip>
          <a:srcRect l="3888" r="-4812" b="-1401"/>
          <a:stretch/>
        </p:blipFill>
        <p:spPr bwMode="auto">
          <a:xfrm>
            <a:off x="5328000" y="1772816"/>
            <a:ext cx="2916000" cy="41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4521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839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26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862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5534778"/>
              </p:ext>
            </p:extLst>
          </p:nvPr>
        </p:nvGraphicFramePr>
        <p:xfrm>
          <a:off x="573391" y="526302"/>
          <a:ext cx="8429652" cy="109728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28. Однажды барон Мюнхгаузен охотился на свинью, которая держалась зубами за хвостик своего детёныша, потому что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6156176" y="2636912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Была слепая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395536" y="2525693"/>
            <a:ext cx="2372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Просто гуляла 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843808" y="1843805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Боялась потеряться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hlinkClick r:id="" action="ppaction://noaction" endSnd="1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5833" y="3117993"/>
            <a:ext cx="4159092" cy="311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497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878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27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6062245"/>
              </p:ext>
            </p:extLst>
          </p:nvPr>
        </p:nvGraphicFramePr>
        <p:xfrm>
          <a:off x="573391" y="526302"/>
          <a:ext cx="8429652" cy="109728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29. Как был озаглавлен первый русский перевод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 книги о бароне Мюнхгаузене, сделанный  в 1791 году Н.П. Осиповым?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1331640" y="2501233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«Не любо – не слушай, а   лгать не мешай»;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1145617" y="1834350"/>
            <a:ext cx="7285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«Ему семерых посади — всех до смерти </a:t>
            </a:r>
            <a:r>
              <a:rPr lang="ru-RU" sz="2400" b="1" dirty="0" err="1">
                <a:solidFill>
                  <a:srgbClr val="0000FF"/>
                </a:solidFill>
              </a:rPr>
              <a:t>заврёт</a:t>
            </a:r>
            <a:r>
              <a:rPr lang="ru-RU" sz="2400" b="1" dirty="0">
                <a:solidFill>
                  <a:srgbClr val="0000FF"/>
                </a:solidFill>
              </a:rPr>
              <a:t>».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2480423" y="3100577"/>
            <a:ext cx="4615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«Врет, что шелком шьет»;</a:t>
            </a:r>
          </a:p>
          <a:p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9" name="Picture 2" descr="Антивирус ВирусБлокАда / Пресс-центр / Продукты и обновления / 1 марта 201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9532" y="3669138"/>
            <a:ext cx="3398695" cy="284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602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4251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7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8992" y="-24366"/>
            <a:ext cx="9210240" cy="6912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3385474"/>
              </p:ext>
            </p:extLst>
          </p:nvPr>
        </p:nvGraphicFramePr>
        <p:xfrm>
          <a:off x="573391" y="526302"/>
          <a:ext cx="8429652" cy="1097280"/>
        </p:xfrm>
        <a:graphic>
          <a:graphicData uri="http://schemas.openxmlformats.org/drawingml/2006/table">
            <a:tbl>
              <a:tblPr/>
              <a:tblGrid>
                <a:gridCol w="8429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30. Назовите имя писателя, благодаря которому мы можем прочитать книгу  Э. </a:t>
                      </a:r>
                      <a:r>
                        <a:rPr lang="ru-RU" sz="2400" b="1" dirty="0" err="1" smtClean="0">
                          <a:solidFill>
                            <a:srgbClr val="7030A0"/>
                          </a:solidFill>
                        </a:rPr>
                        <a:t>Распе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</a:rPr>
                        <a:t> для детей на русском языке?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hlinkClick r:id="rId4" action="ppaction://hlinksldjump"/>
          </p:cNvPr>
          <p:cNvSpPr/>
          <p:nvPr/>
        </p:nvSpPr>
        <p:spPr>
          <a:xfrm>
            <a:off x="525378" y="298410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Корней Чуковский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Прямоугольник 14">
            <a:hlinkClick r:id="rId5" action="ppaction://hlinksldjump"/>
          </p:cNvPr>
          <p:cNvSpPr/>
          <p:nvPr/>
        </p:nvSpPr>
        <p:spPr>
          <a:xfrm>
            <a:off x="1172358" y="4051639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Самуил Маршак</a:t>
            </a:r>
            <a:endParaRPr lang="ru-RU" sz="2800" dirty="0"/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>
            <a:off x="899592" y="1988672"/>
            <a:ext cx="4615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Сергей Михалков 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1827866"/>
            <a:ext cx="2740878" cy="431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665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>
            <a:hlinkClick r:id="" action="ppaction://noaction" endSnd="1"/>
          </p:cNvPr>
          <p:cNvSpPr/>
          <p:nvPr/>
        </p:nvSpPr>
        <p:spPr>
          <a:xfrm>
            <a:off x="2991821" y="2060848"/>
            <a:ext cx="3094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 верно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9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oap-making.mirbisera.com/image/687474703a2f2f6c696e6461363033352e75636f7a2e72752f63686173745f332e6a7067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pic>
        <p:nvPicPr>
          <p:cNvPr id="1026" name="Picture 2">
            <a:hlinkClick r:id="" action="ppaction://noaction" endSnd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88751" y="3388623"/>
            <a:ext cx="3074495" cy="2939218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6444208" y="5373216"/>
            <a:ext cx="1512168" cy="64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7" name="Прямоугольник 6">
            <a:hlinkClick r:id="" action="ppaction://noaction" endSnd="1"/>
          </p:cNvPr>
          <p:cNvSpPr/>
          <p:nvPr/>
        </p:nvSpPr>
        <p:spPr>
          <a:xfrm>
            <a:off x="2699792" y="2036245"/>
            <a:ext cx="435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так  держать 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3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oap-making.mirbisera.com/image/687474703a2f2f6c696e6461363033352e75636f7a2e72752f63686173745f332e6a70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42976" y="2143116"/>
            <a:ext cx="70009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charset="0"/>
              </a:rPr>
              <a:t>. </a:t>
            </a:r>
            <a:r>
              <a:rPr lang="ru-RU" sz="3600" b="1" dirty="0" smtClean="0">
                <a:solidFill>
                  <a:srgbClr val="7030A0"/>
                </a:solidFill>
              </a:rPr>
              <a:t>Творческое задание: придумайте и кратко опишите новое приключение барона Мюнхгаузена.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8E3A">
            <a:alpha val="8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oap-making.mirbisera.com/image/687474703a2f2f6c696e6461363033352e75636f7a2e72752f63686173745f332e6a70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240" y="0"/>
            <a:ext cx="9210240" cy="6912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42976" y="1000108"/>
            <a:ext cx="66437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Интернет-ресурсы: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www.munchhausen.ru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4"/>
              </a:rPr>
              <a:t>http://www.estonca.ru/latvia/munhaus.htm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5"/>
              </a:rPr>
              <a:t>http://hl.mailru.su/gcached?q=cache:Rgh6w6DM-FYJ:http%3A//xn--i1abbnckbmcl9fb.xn--p1ai/articles/556149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hlinkClick r:id="rId5"/>
              </a:rPr>
              <a:t>/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http://deti.cbs-angarsk.ru/detyam/pochitajka/dni_rozhdeniya_geroev/den_rojdeniya_barona_myunhgauzena.html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3500438"/>
            <a:ext cx="67897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4E8542">
                    <a:lumMod val="75000"/>
                  </a:srgbClr>
                </a:solidFill>
              </a:rPr>
              <a:t>Список литературы:</a:t>
            </a:r>
          </a:p>
          <a:p>
            <a:pPr lvl="0"/>
            <a:r>
              <a:rPr lang="ru-RU" b="1" dirty="0" smtClean="0">
                <a:solidFill>
                  <a:srgbClr val="4E8542">
                    <a:lumMod val="75000"/>
                  </a:srgbClr>
                </a:solidFill>
              </a:rPr>
              <a:t>Петрова, С. В. </a:t>
            </a:r>
            <a:r>
              <a:rPr lang="ru-RU" dirty="0" smtClean="0">
                <a:solidFill>
                  <a:srgbClr val="4E8542">
                    <a:lumMod val="75000"/>
                  </a:srgbClr>
                </a:solidFill>
              </a:rPr>
              <a:t>Наш пострел везде поспел // Читаем, учимся, играем. - 2006. - № 5. - С. 28-30.</a:t>
            </a:r>
          </a:p>
          <a:p>
            <a:pPr lvl="0"/>
            <a:r>
              <a:rPr lang="ru-RU" b="1" dirty="0" err="1" smtClean="0">
                <a:solidFill>
                  <a:srgbClr val="4E8542">
                    <a:lumMod val="75000"/>
                  </a:srgbClr>
                </a:solidFill>
              </a:rPr>
              <a:t>Просекова</a:t>
            </a:r>
            <a:r>
              <a:rPr lang="ru-RU" b="1" dirty="0" smtClean="0">
                <a:solidFill>
                  <a:srgbClr val="4E8542">
                    <a:lumMod val="75000"/>
                  </a:srgbClr>
                </a:solidFill>
              </a:rPr>
              <a:t>, О. А.</a:t>
            </a:r>
            <a:r>
              <a:rPr lang="ru-RU" dirty="0" smtClean="0">
                <a:solidFill>
                  <a:srgbClr val="4E8542">
                    <a:lumMod val="75000"/>
                  </a:srgbClr>
                </a:solidFill>
              </a:rPr>
              <a:t> Непревзойденный фантазер барон </a:t>
            </a:r>
            <a:r>
              <a:rPr lang="ru-RU" dirty="0" err="1" smtClean="0">
                <a:solidFill>
                  <a:srgbClr val="4E8542">
                    <a:lumMod val="75000"/>
                  </a:srgbClr>
                </a:solidFill>
              </a:rPr>
              <a:t>Мюнгхаузен</a:t>
            </a:r>
            <a:r>
              <a:rPr lang="ru-RU" dirty="0" smtClean="0">
                <a:solidFill>
                  <a:srgbClr val="4E8542">
                    <a:lumMod val="75000"/>
                  </a:srgbClr>
                </a:solidFill>
              </a:rPr>
              <a:t> // Читаем, учимся, играем. - 2006. - № 5. - С. 4-8.</a:t>
            </a:r>
            <a:endParaRPr lang="ru-RU" dirty="0">
              <a:solidFill>
                <a:srgbClr val="4E8542">
                  <a:lumMod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2548</TotalTime>
  <Words>1082</Words>
  <Application>Microsoft Office PowerPoint</Application>
  <PresentationFormat>Экран (4:3)</PresentationFormat>
  <Paragraphs>357</Paragraphs>
  <Slides>94</Slides>
  <Notes>90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9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Самый правдивый человек</dc:title>
  <dc:subject>225 лет книге Э.Распе "Приключения барона Мюнхаузена"</dc:subject>
  <dc:creator>Фадеева Г.Ю.</dc:creator>
  <cp:lastModifiedBy>Инна</cp:lastModifiedBy>
  <cp:revision>408</cp:revision>
  <dcterms:modified xsi:type="dcterms:W3CDTF">2021-10-28T06:35:58Z</dcterms:modified>
</cp:coreProperties>
</file>