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8" r:id="rId4"/>
    <p:sldId id="278" r:id="rId5"/>
    <p:sldId id="277" r:id="rId6"/>
    <p:sldId id="276" r:id="rId7"/>
    <p:sldId id="275" r:id="rId8"/>
    <p:sldId id="274" r:id="rId9"/>
    <p:sldId id="273" r:id="rId10"/>
    <p:sldId id="272" r:id="rId11"/>
    <p:sldId id="271" r:id="rId12"/>
    <p:sldId id="270" r:id="rId13"/>
    <p:sldId id="269" r:id="rId14"/>
    <p:sldId id="268" r:id="rId15"/>
    <p:sldId id="267" r:id="rId16"/>
    <p:sldId id="266" r:id="rId17"/>
    <p:sldId id="265" r:id="rId18"/>
    <p:sldId id="264" r:id="rId19"/>
    <p:sldId id="263" r:id="rId20"/>
    <p:sldId id="262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57" r:id="rId29"/>
    <p:sldId id="259" r:id="rId30"/>
    <p:sldId id="261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3F55"/>
    <a:srgbClr val="009A9A"/>
    <a:srgbClr val="004E97"/>
    <a:srgbClr val="A106E6"/>
    <a:srgbClr val="F39F00"/>
    <a:srgbClr val="FB0D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1074" y="114"/>
      </p:cViewPr>
      <p:guideLst>
        <p:guide orient="horz" pos="2137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A046-AEA1-4F2F-AF18-8058AEDFB9B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5FE4D-46C8-4CA0-92CC-4CA002897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95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A046-AEA1-4F2F-AF18-8058AEDFB9B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5FE4D-46C8-4CA0-92CC-4CA002897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41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A046-AEA1-4F2F-AF18-8058AEDFB9B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5FE4D-46C8-4CA0-92CC-4CA002897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25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A046-AEA1-4F2F-AF18-8058AEDFB9B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5FE4D-46C8-4CA0-92CC-4CA002897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28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A046-AEA1-4F2F-AF18-8058AEDFB9B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5FE4D-46C8-4CA0-92CC-4CA002897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10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A046-AEA1-4F2F-AF18-8058AEDFB9B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5FE4D-46C8-4CA0-92CC-4CA002897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514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A046-AEA1-4F2F-AF18-8058AEDFB9B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5FE4D-46C8-4CA0-92CC-4CA002897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19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A046-AEA1-4F2F-AF18-8058AEDFB9B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5FE4D-46C8-4CA0-92CC-4CA002897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13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A046-AEA1-4F2F-AF18-8058AEDFB9B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5FE4D-46C8-4CA0-92CC-4CA002897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52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A046-AEA1-4F2F-AF18-8058AEDFB9B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5FE4D-46C8-4CA0-92CC-4CA002897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02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A046-AEA1-4F2F-AF18-8058AEDFB9B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5FE4D-46C8-4CA0-92CC-4CA002897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27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0A046-AEA1-4F2F-AF18-8058AEDFB9B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5FE4D-46C8-4CA0-92CC-4CA002897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737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slide" Target="slide30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26" Type="http://schemas.openxmlformats.org/officeDocument/2006/relationships/slide" Target="slide25.xml"/><Relationship Id="rId3" Type="http://schemas.openxmlformats.org/officeDocument/2006/relationships/image" Target="../media/image2.png"/><Relationship Id="rId21" Type="http://schemas.openxmlformats.org/officeDocument/2006/relationships/slide" Target="slide20.xml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25" Type="http://schemas.openxmlformats.org/officeDocument/2006/relationships/slide" Target="slide24.xml"/><Relationship Id="rId2" Type="http://schemas.openxmlformats.org/officeDocument/2006/relationships/image" Target="../media/image1.png"/><Relationship Id="rId16" Type="http://schemas.openxmlformats.org/officeDocument/2006/relationships/slide" Target="slide15.xml"/><Relationship Id="rId20" Type="http://schemas.openxmlformats.org/officeDocument/2006/relationships/slide" Target="slide1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24" Type="http://schemas.openxmlformats.org/officeDocument/2006/relationships/slide" Target="slide23.xml"/><Relationship Id="rId5" Type="http://schemas.openxmlformats.org/officeDocument/2006/relationships/slide" Target="slide4.xml"/><Relationship Id="rId15" Type="http://schemas.openxmlformats.org/officeDocument/2006/relationships/slide" Target="slide14.xml"/><Relationship Id="rId23" Type="http://schemas.openxmlformats.org/officeDocument/2006/relationships/slide" Target="slide22.xml"/><Relationship Id="rId28" Type="http://schemas.openxmlformats.org/officeDocument/2006/relationships/slide" Target="slide27.xml"/><Relationship Id="rId10" Type="http://schemas.openxmlformats.org/officeDocument/2006/relationships/slide" Target="slide9.xml"/><Relationship Id="rId19" Type="http://schemas.openxmlformats.org/officeDocument/2006/relationships/slide" Target="slide18.xml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13.xml"/><Relationship Id="rId22" Type="http://schemas.openxmlformats.org/officeDocument/2006/relationships/slide" Target="slide21.xml"/><Relationship Id="rId27" Type="http://schemas.openxmlformats.org/officeDocument/2006/relationships/slide" Target="slide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7"/>
          <p:cNvSpPr/>
          <p:nvPr/>
        </p:nvSpPr>
        <p:spPr>
          <a:xfrm rot="5400000">
            <a:off x="2977498" y="-1602605"/>
            <a:ext cx="1973180" cy="5467151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28300" y="301584"/>
            <a:ext cx="5390147" cy="1179282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b="1" dirty="0" err="1">
                <a:solidFill>
                  <a:srgbClr val="009A9A"/>
                </a:solidFill>
              </a:rPr>
              <a:t>Сельма</a:t>
            </a:r>
            <a:r>
              <a:rPr lang="ru-RU" b="1" dirty="0">
                <a:solidFill>
                  <a:srgbClr val="009A9A"/>
                </a:solidFill>
              </a:rPr>
              <a:t> </a:t>
            </a:r>
            <a:r>
              <a:rPr lang="ru-RU" b="1" dirty="0" err="1">
                <a:solidFill>
                  <a:srgbClr val="009A9A"/>
                </a:solidFill>
              </a:rPr>
              <a:t>Лагерлёф</a:t>
            </a:r>
            <a:r>
              <a:rPr lang="ru-RU" b="1" dirty="0" smtClean="0">
                <a:solidFill>
                  <a:srgbClr val="009A9A"/>
                </a:solidFill>
              </a:rPr>
              <a:t>.</a:t>
            </a:r>
            <a:endParaRPr lang="ru-RU" b="1" dirty="0">
              <a:solidFill>
                <a:srgbClr val="009A9A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51878" y="5321001"/>
            <a:ext cx="3599849" cy="659331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А вы внимательно читали книгу? </a:t>
            </a:r>
          </a:p>
          <a:p>
            <a:r>
              <a:rPr lang="ru-RU" sz="2800" dirty="0">
                <a:solidFill>
                  <a:srgbClr val="FF0000"/>
                </a:solidFill>
              </a:rPr>
              <a:t>Давайте проверим!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897"/>
          <a:stretch/>
        </p:blipFill>
        <p:spPr>
          <a:xfrm flipH="1">
            <a:off x="6697663" y="144380"/>
            <a:ext cx="2446338" cy="5804033"/>
          </a:xfrm>
          <a:prstGeom prst="rect">
            <a:avLst/>
          </a:prstGeom>
        </p:spPr>
      </p:pic>
      <p:sp>
        <p:nvSpPr>
          <p:cNvPr id="4" name="Прямоугольный треугольник 3"/>
          <p:cNvSpPr/>
          <p:nvPr/>
        </p:nvSpPr>
        <p:spPr>
          <a:xfrm rot="16200000">
            <a:off x="6988259" y="4702258"/>
            <a:ext cx="1500906" cy="2810577"/>
          </a:xfrm>
          <a:prstGeom prst="rtTriangle">
            <a:avLst/>
          </a:prstGeom>
          <a:solidFill>
            <a:srgbClr val="F39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ый треугольник 4"/>
          <p:cNvSpPr/>
          <p:nvPr/>
        </p:nvSpPr>
        <p:spPr>
          <a:xfrm rot="5400000">
            <a:off x="-2088683" y="2088684"/>
            <a:ext cx="5678906" cy="1501541"/>
          </a:xfrm>
          <a:prstGeom prst="rtTriangle">
            <a:avLst/>
          </a:prstGeom>
          <a:solidFill>
            <a:srgbClr val="FC3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r="51338" b="69958"/>
          <a:stretch/>
        </p:blipFill>
        <p:spPr>
          <a:xfrm flipH="1">
            <a:off x="68347" y="4843032"/>
            <a:ext cx="2137596" cy="197949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053953" y="2164741"/>
            <a:ext cx="5664494" cy="1501538"/>
          </a:xfrm>
          <a:prstGeom prst="rect">
            <a:avLst/>
          </a:prstGeom>
          <a:solidFill>
            <a:srgbClr val="009A9A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Чудесное 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путешествие Нильса с дикими гусями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97661" y="97200"/>
            <a:ext cx="2477255" cy="2454458"/>
          </a:xfrm>
          <a:prstGeom prst="rect">
            <a:avLst/>
          </a:prstGeom>
        </p:spPr>
      </p:pic>
      <p:sp>
        <p:nvSpPr>
          <p:cNvPr id="12" name="Стрелка вправо 11">
            <a:hlinkClick r:id="" action="ppaction://hlinkshowjump?jump=nextslide"/>
          </p:cNvPr>
          <p:cNvSpPr/>
          <p:nvPr/>
        </p:nvSpPr>
        <p:spPr>
          <a:xfrm>
            <a:off x="7661709" y="6134013"/>
            <a:ext cx="1347537" cy="606395"/>
          </a:xfrm>
          <a:prstGeom prst="rightArrow">
            <a:avLst>
              <a:gd name="adj1" fmla="val 50000"/>
              <a:gd name="adj2" fmla="val 145238"/>
            </a:avLst>
          </a:prstGeom>
          <a:solidFill>
            <a:srgbClr val="004E9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Начать </a:t>
            </a:r>
            <a:endParaRPr lang="ru-RU" sz="2000" dirty="0"/>
          </a:p>
        </p:txBody>
      </p:sp>
      <p:sp>
        <p:nvSpPr>
          <p:cNvPr id="13" name="Управляющая кнопка: сведения 12">
            <a:hlinkClick r:id="rId5" action="ppaction://hlinksldjump" highlightClick="1"/>
          </p:cNvPr>
          <p:cNvSpPr/>
          <p:nvPr/>
        </p:nvSpPr>
        <p:spPr>
          <a:xfrm>
            <a:off x="185300" y="144380"/>
            <a:ext cx="433137" cy="365759"/>
          </a:xfrm>
          <a:prstGeom prst="actionButtonInformation">
            <a:avLst/>
          </a:prstGeom>
          <a:solidFill>
            <a:srgbClr val="FC3F5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328299" y="3728411"/>
            <a:ext cx="57034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dirty="0" smtClean="0"/>
              <a:t>Шведская </a:t>
            </a:r>
            <a:r>
              <a:rPr lang="ru-RU" dirty="0"/>
              <a:t>писательница рассказывает о ленивом и озорном мальчугане, неудачно пошутившем над старым гномом. Тот сурово наказывает Нильса за шалость, уменьшая его до крошечных размеров. Юному герою предстоит пройти долгий и сложный путь, чтобы вернуть себе прежний облик. Его ждут неожиданные знакомства, удивительные истории и опасные </a:t>
            </a:r>
            <a:r>
              <a:rPr lang="ru-RU" dirty="0" smtClean="0"/>
              <a:t>приключения.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60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64897"/>
          <a:stretch/>
        </p:blipFill>
        <p:spPr>
          <a:xfrm flipH="1">
            <a:off x="38502" y="349379"/>
            <a:ext cx="2656573" cy="6302823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r="51338" b="69958"/>
          <a:stretch/>
        </p:blipFill>
        <p:spPr>
          <a:xfrm>
            <a:off x="1406259" y="4379496"/>
            <a:ext cx="2469915" cy="2287232"/>
          </a:xfrm>
          <a:prstGeom prst="rect">
            <a:avLst/>
          </a:prstGeom>
        </p:spPr>
      </p:pic>
      <p:sp>
        <p:nvSpPr>
          <p:cNvPr id="30" name="Полилиния 29"/>
          <p:cNvSpPr/>
          <p:nvPr/>
        </p:nvSpPr>
        <p:spPr>
          <a:xfrm>
            <a:off x="2468880" y="2310062"/>
            <a:ext cx="6530741" cy="4356665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2685449" y="182880"/>
            <a:ext cx="6314172" cy="2021305"/>
          </a:xfrm>
          <a:prstGeom prst="wedgeRoundRectCallout">
            <a:avLst>
              <a:gd name="adj1" fmla="val -54674"/>
              <a:gd name="adj2" fmla="val -5357"/>
              <a:gd name="adj3" fmla="val 16667"/>
            </a:avLst>
          </a:prstGeom>
          <a:solidFill>
            <a:srgbClr val="FC3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Выбери вопрос!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Овал 5">
            <a:hlinkClick r:id="rId4" action="ppaction://hlinksldjump"/>
          </p:cNvPr>
          <p:cNvSpPr>
            <a:spLocks noChangeAspect="1"/>
          </p:cNvSpPr>
          <p:nvPr/>
        </p:nvSpPr>
        <p:spPr>
          <a:xfrm>
            <a:off x="3089046" y="2845738"/>
            <a:ext cx="720000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Овал 6">
            <a:hlinkClick r:id="rId5" action="ppaction://hlinksldjump"/>
          </p:cNvPr>
          <p:cNvSpPr>
            <a:spLocks noChangeAspect="1"/>
          </p:cNvSpPr>
          <p:nvPr/>
        </p:nvSpPr>
        <p:spPr>
          <a:xfrm>
            <a:off x="3921930" y="2845738"/>
            <a:ext cx="720000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Овал 7">
            <a:hlinkClick r:id="rId6" action="ppaction://hlinksldjump"/>
          </p:cNvPr>
          <p:cNvSpPr>
            <a:spLocks noChangeAspect="1"/>
          </p:cNvSpPr>
          <p:nvPr/>
        </p:nvSpPr>
        <p:spPr>
          <a:xfrm>
            <a:off x="4796225" y="2845738"/>
            <a:ext cx="720000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Овал 8">
            <a:hlinkClick r:id="rId7" action="ppaction://hlinksldjump"/>
          </p:cNvPr>
          <p:cNvSpPr>
            <a:spLocks noChangeAspect="1"/>
          </p:cNvSpPr>
          <p:nvPr/>
        </p:nvSpPr>
        <p:spPr>
          <a:xfrm>
            <a:off x="5670520" y="2847692"/>
            <a:ext cx="720000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Овал 9">
            <a:hlinkClick r:id="rId8" action="ppaction://hlinksldjump"/>
          </p:cNvPr>
          <p:cNvSpPr>
            <a:spLocks noChangeAspect="1"/>
          </p:cNvSpPr>
          <p:nvPr/>
        </p:nvSpPr>
        <p:spPr>
          <a:xfrm>
            <a:off x="6544815" y="2845738"/>
            <a:ext cx="720000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Овал 10">
            <a:hlinkClick r:id="rId9" action="ppaction://hlinksldjump"/>
          </p:cNvPr>
          <p:cNvSpPr>
            <a:spLocks noChangeAspect="1"/>
          </p:cNvSpPr>
          <p:nvPr/>
        </p:nvSpPr>
        <p:spPr>
          <a:xfrm>
            <a:off x="7377699" y="2845738"/>
            <a:ext cx="720000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Овал 11">
            <a:hlinkClick r:id="rId10" action="ppaction://hlinksldjump"/>
          </p:cNvPr>
          <p:cNvSpPr>
            <a:spLocks noChangeAspect="1"/>
          </p:cNvSpPr>
          <p:nvPr/>
        </p:nvSpPr>
        <p:spPr>
          <a:xfrm>
            <a:off x="8260256" y="2830143"/>
            <a:ext cx="720000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Овал 12">
            <a:hlinkClick r:id="rId11" action="ppaction://hlinksldjump"/>
          </p:cNvPr>
          <p:cNvSpPr>
            <a:spLocks noChangeAspect="1"/>
          </p:cNvSpPr>
          <p:nvPr/>
        </p:nvSpPr>
        <p:spPr>
          <a:xfrm>
            <a:off x="3102797" y="3761224"/>
            <a:ext cx="720000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Овал 13">
            <a:hlinkClick r:id="rId12" action="ppaction://hlinksldjump"/>
          </p:cNvPr>
          <p:cNvSpPr>
            <a:spLocks noChangeAspect="1"/>
          </p:cNvSpPr>
          <p:nvPr/>
        </p:nvSpPr>
        <p:spPr>
          <a:xfrm>
            <a:off x="3949362" y="3751103"/>
            <a:ext cx="720000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Овал 14">
            <a:hlinkClick r:id="rId13" action="ppaction://hlinksldjump"/>
          </p:cNvPr>
          <p:cNvSpPr>
            <a:spLocks noChangeAspect="1"/>
          </p:cNvSpPr>
          <p:nvPr/>
        </p:nvSpPr>
        <p:spPr>
          <a:xfrm>
            <a:off x="4819094" y="3751103"/>
            <a:ext cx="720000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Овал 15">
            <a:hlinkClick r:id="rId14" action="ppaction://hlinksldjump"/>
          </p:cNvPr>
          <p:cNvSpPr>
            <a:spLocks noChangeAspect="1"/>
          </p:cNvSpPr>
          <p:nvPr/>
        </p:nvSpPr>
        <p:spPr>
          <a:xfrm>
            <a:off x="5675523" y="3741416"/>
            <a:ext cx="720000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Овал 16">
            <a:hlinkClick r:id="rId15" action="ppaction://hlinksldjump"/>
          </p:cNvPr>
          <p:cNvSpPr>
            <a:spLocks noChangeAspect="1"/>
          </p:cNvSpPr>
          <p:nvPr/>
        </p:nvSpPr>
        <p:spPr>
          <a:xfrm>
            <a:off x="6568106" y="3741416"/>
            <a:ext cx="720000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Овал 17">
            <a:hlinkClick r:id="rId16" action="ppaction://hlinksldjump"/>
          </p:cNvPr>
          <p:cNvSpPr>
            <a:spLocks noChangeAspect="1"/>
          </p:cNvSpPr>
          <p:nvPr/>
        </p:nvSpPr>
        <p:spPr>
          <a:xfrm>
            <a:off x="7421568" y="3704346"/>
            <a:ext cx="720000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Овал 18">
            <a:hlinkClick r:id="rId17" action="ppaction://hlinksldjump"/>
          </p:cNvPr>
          <p:cNvSpPr>
            <a:spLocks noChangeAspect="1"/>
          </p:cNvSpPr>
          <p:nvPr/>
        </p:nvSpPr>
        <p:spPr>
          <a:xfrm>
            <a:off x="8260590" y="3704346"/>
            <a:ext cx="720000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Овал 19">
            <a:hlinkClick r:id="rId18" action="ppaction://hlinksldjump"/>
          </p:cNvPr>
          <p:cNvSpPr>
            <a:spLocks noChangeAspect="1"/>
          </p:cNvSpPr>
          <p:nvPr/>
        </p:nvSpPr>
        <p:spPr>
          <a:xfrm>
            <a:off x="3462797" y="4637093"/>
            <a:ext cx="720000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Овал 20">
            <a:hlinkClick r:id="rId19" action="ppaction://hlinksldjump"/>
          </p:cNvPr>
          <p:cNvSpPr>
            <a:spLocks noChangeAspect="1"/>
          </p:cNvSpPr>
          <p:nvPr/>
        </p:nvSpPr>
        <p:spPr>
          <a:xfrm>
            <a:off x="4320033" y="4646456"/>
            <a:ext cx="720000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Овал 21">
            <a:hlinkClick r:id="rId20" action="ppaction://hlinksldjump"/>
          </p:cNvPr>
          <p:cNvSpPr>
            <a:spLocks noChangeAspect="1"/>
          </p:cNvSpPr>
          <p:nvPr/>
        </p:nvSpPr>
        <p:spPr>
          <a:xfrm>
            <a:off x="5191336" y="4656468"/>
            <a:ext cx="720000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Овал 22">
            <a:hlinkClick r:id="rId21" action="ppaction://hlinksldjump"/>
          </p:cNvPr>
          <p:cNvSpPr>
            <a:spLocks noChangeAspect="1"/>
          </p:cNvSpPr>
          <p:nvPr/>
        </p:nvSpPr>
        <p:spPr>
          <a:xfrm>
            <a:off x="6062639" y="4663657"/>
            <a:ext cx="720000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Прямоугольный треугольник 31"/>
          <p:cNvSpPr/>
          <p:nvPr/>
        </p:nvSpPr>
        <p:spPr>
          <a:xfrm rot="16200000">
            <a:off x="6988259" y="4702258"/>
            <a:ext cx="1500906" cy="2810577"/>
          </a:xfrm>
          <a:prstGeom prst="rtTriangle">
            <a:avLst/>
          </a:prstGeom>
          <a:solidFill>
            <a:srgbClr val="F39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Умножение 32">
            <a:hlinkClick r:id="" action="ppaction://hlinkshowjump?jump=endshow"/>
          </p:cNvPr>
          <p:cNvSpPr/>
          <p:nvPr/>
        </p:nvSpPr>
        <p:spPr>
          <a:xfrm>
            <a:off x="8383604" y="6118943"/>
            <a:ext cx="616017" cy="625642"/>
          </a:xfrm>
          <a:prstGeom prst="mathMultiply">
            <a:avLst/>
          </a:prstGeom>
          <a:solidFill>
            <a:srgbClr val="FC3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>
            <a:hlinkClick r:id="rId22" action="ppaction://hlinksldjump"/>
          </p:cNvPr>
          <p:cNvSpPr>
            <a:spLocks noChangeAspect="1"/>
          </p:cNvSpPr>
          <p:nvPr/>
        </p:nvSpPr>
        <p:spPr>
          <a:xfrm>
            <a:off x="6928106" y="4674163"/>
            <a:ext cx="720000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Овал 26">
            <a:hlinkClick r:id="rId23" action="ppaction://hlinksldjump"/>
          </p:cNvPr>
          <p:cNvSpPr>
            <a:spLocks noChangeAspect="1"/>
          </p:cNvSpPr>
          <p:nvPr/>
        </p:nvSpPr>
        <p:spPr>
          <a:xfrm>
            <a:off x="7781568" y="4663657"/>
            <a:ext cx="813792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Овал 27">
            <a:hlinkClick r:id="rId24" action="ppaction://hlinksldjump"/>
          </p:cNvPr>
          <p:cNvSpPr>
            <a:spLocks noChangeAspect="1"/>
          </p:cNvSpPr>
          <p:nvPr/>
        </p:nvSpPr>
        <p:spPr>
          <a:xfrm>
            <a:off x="3889406" y="5523083"/>
            <a:ext cx="720000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Овал 28">
            <a:hlinkClick r:id="rId25" action="ppaction://hlinksldjump"/>
          </p:cNvPr>
          <p:cNvSpPr>
            <a:spLocks noChangeAspect="1"/>
          </p:cNvSpPr>
          <p:nvPr/>
        </p:nvSpPr>
        <p:spPr>
          <a:xfrm>
            <a:off x="4751414" y="5541809"/>
            <a:ext cx="720000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Овал 33">
            <a:hlinkClick r:id="rId26" action="ppaction://hlinksldjump"/>
          </p:cNvPr>
          <p:cNvSpPr>
            <a:spLocks noChangeAspect="1"/>
          </p:cNvSpPr>
          <p:nvPr/>
        </p:nvSpPr>
        <p:spPr>
          <a:xfrm>
            <a:off x="5628102" y="5557381"/>
            <a:ext cx="720000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Овал 34">
            <a:hlinkClick r:id="rId27" action="ppaction://hlinksldjump"/>
          </p:cNvPr>
          <p:cNvSpPr>
            <a:spLocks noChangeAspect="1"/>
          </p:cNvSpPr>
          <p:nvPr/>
        </p:nvSpPr>
        <p:spPr>
          <a:xfrm>
            <a:off x="6449603" y="5530453"/>
            <a:ext cx="815211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Овал 35">
            <a:hlinkClick r:id="rId28" action="ppaction://hlinksldjump"/>
          </p:cNvPr>
          <p:cNvSpPr>
            <a:spLocks noChangeAspect="1"/>
          </p:cNvSpPr>
          <p:nvPr/>
        </p:nvSpPr>
        <p:spPr>
          <a:xfrm>
            <a:off x="7376563" y="5489534"/>
            <a:ext cx="720000" cy="720000"/>
          </a:xfrm>
          <a:prstGeom prst="ellipse">
            <a:avLst/>
          </a:prstGeom>
          <a:solidFill>
            <a:srgbClr val="009A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834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9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0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6" grpId="0" animBg="1"/>
      <p:bldP spid="27" grpId="0" animBg="1"/>
      <p:bldP spid="28" grpId="0" animBg="1"/>
      <p:bldP spid="29" grpId="0" animBg="1"/>
      <p:bldP spid="34" grpId="0" animBg="1"/>
      <p:bldP spid="35" grpId="0" animBg="1"/>
      <p:bldP spid="3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Кого встретил Нильс? </a:t>
            </a: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Гнома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>
            <a:hlinkClick r:id="rId4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Мышь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Енота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Кошку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Блок-схема: процесс 12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246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Нильс поймал гнома? </a:t>
            </a: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Сеткой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>
            <a:hlinkClick r:id="rId4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Сачком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>
            <a:hlinkClick r:id="rId3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Мышеловкой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Скотчем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процесс 9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508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Что предложил гном за свое освобождение из сачка? </a:t>
            </a: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Монету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>
            <a:hlinkClick r:id="rId4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Кофету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Деньги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Медаль 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процесс 9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196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Почему кот отпустил Нильса? </a:t>
            </a: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Нильс пригрозил ему наказанием</a:t>
            </a:r>
          </a:p>
        </p:txBody>
      </p:sp>
      <p:sp>
        <p:nvSpPr>
          <p:cNvPr id="7" name="Скругленный прямоугольник 6">
            <a:hlinkClick r:id="rId3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кота Нильс был слишком маленькой добычей</a:t>
            </a:r>
          </a:p>
        </p:txBody>
      </p:sp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мама Нильса ухаживала за </a:t>
            </a: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котом, кормила </a:t>
            </a:r>
            <a:r>
              <a:rPr lang="ru-RU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поила его</a:t>
            </a:r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 был добрым</a:t>
            </a:r>
          </a:p>
          <a:p>
            <a:pPr lvl="0" algn="ctr"/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процесс 9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525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 полетели дикие гуси? </a:t>
            </a: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Китай 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>
            <a:hlinkClick r:id="rId3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Атарктиду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Лапландию</a:t>
            </a:r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Волшебную страну</a:t>
            </a:r>
          </a:p>
        </p:txBody>
      </p:sp>
      <p:sp>
        <p:nvSpPr>
          <p:cNvPr id="10" name="Блок-схема: процесс 9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681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Почему домашний гусь Мартин отправился в далекое путешествие с дикими гусями? </a:t>
            </a: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решил доказать  диким гусям, что и  домашние гуси, кое на что способны</a:t>
            </a:r>
          </a:p>
        </p:txBody>
      </p:sp>
      <p:sp>
        <p:nvSpPr>
          <p:cNvPr id="7" name="Скругленный прямоугольник 6">
            <a:hlinkClick r:id="rId4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Ему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стало скучно дома</a:t>
            </a:r>
          </a:p>
        </p:txBody>
      </p:sp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 </a:t>
            </a:r>
            <a:r>
              <a:rPr lang="ru-RU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полетел за невестой</a:t>
            </a:r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Пошел  в пиццерию</a:t>
            </a:r>
            <a:endParaRPr lang="ru-RU" sz="2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процесс 9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285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/>
              <a:t>За какой поступок гуси позволили Нильсу лететь с ними? 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Пригрозил 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>
            <a:hlinkClick r:id="rId3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Принес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гусям еды со двора</a:t>
            </a:r>
          </a:p>
        </p:txBody>
      </p:sp>
      <p:sp>
        <p:nvSpPr>
          <p:cNvPr id="8" name="Скругленный прямоугольник 7">
            <a:hlinkClick r:id="rId3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Накормил 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</a:t>
            </a:r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 гуся от лиса </a:t>
            </a:r>
            <a:r>
              <a:rPr lang="ru-RU" sz="28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Смирре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процесс 9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249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питался Нильс в путешествии? </a:t>
            </a: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Желудями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>
            <a:hlinkClick r:id="rId3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Грибами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>
            <a:hlinkClick r:id="rId3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Шариками 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Орешками</a:t>
            </a:r>
          </a:p>
        </p:txBody>
      </p:sp>
      <p:sp>
        <p:nvSpPr>
          <p:cNvPr id="10" name="Блок-схема: процесс 9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628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из насекомых напал на Нильса?</a:t>
            </a: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Осы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>
            <a:hlinkClick r:id="rId3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Пауки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Муравьи</a:t>
            </a:r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Червячки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процесс 9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277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Кого спас Нильс в лесу? </a:t>
            </a: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Дракончика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>
            <a:hlinkClick r:id="rId3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Медвежонка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>
            <a:hlinkClick r:id="rId3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Енота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Бельчонка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процесс 9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410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соблазнило крыс для нападения на замок? </a:t>
            </a: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Зерно</a:t>
            </a:r>
          </a:p>
        </p:txBody>
      </p:sp>
      <p:sp>
        <p:nvSpPr>
          <p:cNvPr id="7" name="Скругленный прямоугольник 6">
            <a:hlinkClick r:id="rId4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Золото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Пирожные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Телевизор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процесс 9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549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</a:t>
            </a: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Нильс спас всех обитателей замка от крыс? </a:t>
            </a: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лебными </a:t>
            </a:r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крошками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>
            <a:hlinkClick r:id="rId4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Волшебной дудочкой</a:t>
            </a:r>
          </a:p>
        </p:txBody>
      </p:sp>
      <p:sp>
        <p:nvSpPr>
          <p:cNvPr id="8" name="Скругленный прямоугольник 7">
            <a:hlinkClick r:id="rId3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Заклинанием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Сосисками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процесс 9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8265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 у Нильса появилась волшебная дудочка? </a:t>
            </a: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Нильс ее нашел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>
            <a:hlinkClick r:id="rId3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Принес Мартин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>
            <a:hlinkClick r:id="rId3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Принесла  лесная фея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Подарил </a:t>
            </a:r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лесной гном</a:t>
            </a:r>
          </a:p>
        </p:txBody>
      </p:sp>
      <p:sp>
        <p:nvSpPr>
          <p:cNvPr id="10" name="Блок-схема: процесс 9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924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привычкой пожертвовали летучие мыши, чтобы отблагодарить Нильса? </a:t>
            </a: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легли днем спать</a:t>
            </a:r>
          </a:p>
        </p:txBody>
      </p:sp>
      <p:sp>
        <p:nvSpPr>
          <p:cNvPr id="7" name="Скругленный прямоугольник 6">
            <a:hlinkClick r:id="rId4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обедали</a:t>
            </a:r>
          </a:p>
        </p:txBody>
      </p:sp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</a:t>
            </a:r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разговаривали</a:t>
            </a:r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пили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процесс 9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543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Какое правило существует во время праздника на горе </a:t>
            </a:r>
            <a:r>
              <a:rPr lang="ru-RU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Кулаберг</a:t>
            </a: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Перемирие</a:t>
            </a:r>
          </a:p>
        </p:txBody>
      </p:sp>
      <p:sp>
        <p:nvSpPr>
          <p:cNvPr id="7" name="Скругленный прямоугольник 6">
            <a:hlinkClick r:id="rId4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спать</a:t>
            </a:r>
          </a:p>
        </p:txBody>
      </p:sp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разговаривать</a:t>
            </a:r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петь 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процесс 9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924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звери наказали лиса </a:t>
            </a:r>
            <a:r>
              <a:rPr lang="ru-RU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Смирре</a:t>
            </a: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нарушения закона? 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Запретили </a:t>
            </a:r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охотиться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>
            <a:hlinkClick r:id="rId4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Навсегда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изгнали из своей стаи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>
            <a:hlinkClick r:id="rId3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Перестали </a:t>
            </a:r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ним разговаривать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Запретили танцевать 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процесс 9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704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Зачем вороны украли Нильса? 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Решили </a:t>
            </a:r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</a:t>
            </a:r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съесть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>
            <a:hlinkClick r:id="rId3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Украли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развлечений орлятам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>
            <a:hlinkClick r:id="rId3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Чтобы накормить 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Открыть кувшин с серебром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процесс 9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896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Нильс наказал лиса </a:t>
            </a:r>
            <a:r>
              <a:rPr lang="ru-RU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Смирре</a:t>
            </a: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Отдал </a:t>
            </a:r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зоопарк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>
            <a:hlinkClick r:id="rId3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Закрыл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норе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Посадил </a:t>
            </a:r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цепь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Отдал бабушке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процесс 9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6410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этой паперти святой</a:t>
            </a:r>
          </a:p>
          <a:p>
            <a:pPr algn="ctr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Стою, как на часах.</a:t>
            </a:r>
          </a:p>
          <a:p>
            <a:pPr algn="ctr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Мой прах под каменной плитой.</a:t>
            </a:r>
          </a:p>
          <a:p>
            <a:pPr algn="ctr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Душа на небесах. Кто это? 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Король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>
            <a:hlinkClick r:id="rId3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Капитан линейного корабля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Боцман </a:t>
            </a:r>
            <a:r>
              <a:rPr lang="ru-RU" sz="28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Розенбум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Штурман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процесс 9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964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Кого Нильс называл Бронзовым? 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Боцмана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>
            <a:hlinkClick r:id="rId3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Орла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Короля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Павлина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процесс 9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442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Кого опасались гуси в море в шторм? 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Акул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>
            <a:hlinkClick r:id="rId3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Чаек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Тюленей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Черепах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процесс 9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7368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Почему Нильс спас медведей?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Побоялся</a:t>
            </a:r>
            <a:r>
              <a:rPr lang="ru-RU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что он его </a:t>
            </a:r>
            <a:r>
              <a:rPr lang="ru-RU" sz="24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сьест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>
            <a:hlinkClick r:id="rId3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думал, что это поможет ему снова стать большим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 </a:t>
            </a:r>
            <a:r>
              <a:rPr lang="ru-RU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хотел, чтобы семья медведей погибла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По </a:t>
            </a:r>
            <a:r>
              <a:rPr lang="ru-RU" sz="2400" dirty="0"/>
              <a:t>кочану и по </a:t>
            </a:r>
            <a:r>
              <a:rPr lang="ru-RU" sz="2400" dirty="0" err="1" smtClean="0"/>
              <a:t>кочарыжке</a:t>
            </a: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процесс 9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154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за история произошла с Мартином из-за потерянного башмачка Нильса?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Сдали </a:t>
            </a:r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зоопарк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>
            <a:hlinkClick r:id="rId3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Отпустили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волю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Чуть </a:t>
            </a:r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приготовили на ужин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Купили Лексус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процесс 9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00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звали подругу 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Мартина?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Майя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>
            <a:hlinkClick r:id="rId3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Мария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Марта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Филлипп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процесс 9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619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>
          <a:xfrm>
            <a:off x="46066" y="63669"/>
            <a:ext cx="6372748" cy="6701498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897"/>
          <a:stretch/>
        </p:blipFill>
        <p:spPr>
          <a:xfrm>
            <a:off x="6198669" y="332887"/>
            <a:ext cx="2656573" cy="6302823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40632" y="400262"/>
            <a:ext cx="5823284" cy="2525818"/>
          </a:xfrm>
          <a:prstGeom prst="round2DiagRect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ru-RU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Акки</a:t>
            </a: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был приемный сын. Что это за птица?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0632" y="3859729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Попугай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>
            <a:hlinkClick r:id="rId3" action="ppaction://hlinksldjump"/>
          </p:cNvPr>
          <p:cNvSpPr/>
          <p:nvPr/>
        </p:nvSpPr>
        <p:spPr>
          <a:xfrm>
            <a:off x="3219650" y="385972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Стриж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40632" y="5101388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Орел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3219650" y="5101387"/>
            <a:ext cx="2844266" cy="1010653"/>
          </a:xfrm>
          <a:prstGeom prst="roundRect">
            <a:avLst/>
          </a:prstGeom>
          <a:solidFill>
            <a:srgbClr val="FC3F55"/>
          </a:solidFill>
          <a:ln>
            <a:noFill/>
          </a:ln>
          <a:effectLst>
            <a:outerShdw blurRad="76200" dir="18900000" sy="23000" kx="-1200000" algn="bl" rotWithShape="0">
              <a:srgbClr val="F39F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Синица</a:t>
            </a:r>
            <a:endParaRPr lang="ru-RU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процесс 9">
            <a:hlinkClick r:id="rId5" action="ppaction://hlinksldjump"/>
          </p:cNvPr>
          <p:cNvSpPr/>
          <p:nvPr/>
        </p:nvSpPr>
        <p:spPr>
          <a:xfrm>
            <a:off x="1662765" y="6343046"/>
            <a:ext cx="3224463" cy="436034"/>
          </a:xfrm>
          <a:prstGeom prst="flowChartProcess">
            <a:avLst/>
          </a:prstGeom>
          <a:solidFill>
            <a:srgbClr val="004E9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037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308007" y="5458915"/>
            <a:ext cx="2608447" cy="767877"/>
          </a:xfrm>
          <a:prstGeom prst="ellipse">
            <a:avLst/>
          </a:prstGeom>
          <a:pattFill prst="dkHorz">
            <a:fgClr>
              <a:schemeClr val="bg2">
                <a:lumMod val="9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 rot="2461436">
            <a:off x="3203469" y="961008"/>
            <a:ext cx="4590311" cy="5635960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https://cdn5.vectorstock.com/i/1000x1000/42/54/girl-with-different-expressions-vector-8384254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03" b="8881"/>
          <a:stretch/>
        </p:blipFill>
        <p:spPr bwMode="auto">
          <a:xfrm>
            <a:off x="308007" y="1126172"/>
            <a:ext cx="2091417" cy="4954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82" y="1126172"/>
            <a:ext cx="2113437" cy="2047598"/>
          </a:xfrm>
          <a:prstGeom prst="rect">
            <a:avLst/>
          </a:prstGeom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3330341" y="1348609"/>
            <a:ext cx="5669280" cy="2021305"/>
          </a:xfrm>
          <a:prstGeom prst="wedgeRoundRectCallout">
            <a:avLst>
              <a:gd name="adj1" fmla="val -66260"/>
              <a:gd name="adj2" fmla="val 3691"/>
              <a:gd name="adj3" fmla="val 16667"/>
            </a:avLst>
          </a:prstGeom>
          <a:solidFill>
            <a:srgbClr val="A10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Ах, какой же ты молодец!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36881" r="53791" b="34873"/>
          <a:stretch/>
        </p:blipFill>
        <p:spPr>
          <a:xfrm>
            <a:off x="6674418" y="4571999"/>
            <a:ext cx="2325203" cy="2131984"/>
          </a:xfrm>
          <a:prstGeom prst="rect">
            <a:avLst/>
          </a:prstGeom>
        </p:spPr>
      </p:pic>
      <p:sp>
        <p:nvSpPr>
          <p:cNvPr id="8" name="Блок-схема: процесс 7">
            <a:hlinkClick r:id="rId6" action="ppaction://hlinksldjump"/>
          </p:cNvPr>
          <p:cNvSpPr/>
          <p:nvPr/>
        </p:nvSpPr>
        <p:spPr>
          <a:xfrm>
            <a:off x="2683692" y="6080269"/>
            <a:ext cx="3224463" cy="436034"/>
          </a:xfrm>
          <a:prstGeom prst="flowChartProcess">
            <a:avLst/>
          </a:prstGeom>
          <a:solidFill>
            <a:srgbClr val="FC3F55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ый треугольник 8"/>
          <p:cNvSpPr/>
          <p:nvPr/>
        </p:nvSpPr>
        <p:spPr>
          <a:xfrm rot="5400000">
            <a:off x="1530417" y="-1530417"/>
            <a:ext cx="914400" cy="3975234"/>
          </a:xfrm>
          <a:prstGeom prst="rtTriangle">
            <a:avLst/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applause.wav"/>
          </p:stSnd>
        </p:sndAc>
      </p:transition>
    </mc:Choice>
    <mc:Fallback xmlns="">
      <p:transition spd="slow" advClick="0">
        <p:sndAc>
          <p:stSnd>
            <p:snd r:embed="rId7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/>
          <p:cNvSpPr/>
          <p:nvPr/>
        </p:nvSpPr>
        <p:spPr>
          <a:xfrm>
            <a:off x="308007" y="5458915"/>
            <a:ext cx="2608447" cy="767877"/>
          </a:xfrm>
          <a:prstGeom prst="ellipse">
            <a:avLst/>
          </a:prstGeom>
          <a:pattFill prst="dkHorz">
            <a:fgClr>
              <a:schemeClr val="bg2">
                <a:lumMod val="9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 rot="2461436">
            <a:off x="3234198" y="850407"/>
            <a:ext cx="4651350" cy="5809361"/>
          </a:xfrm>
          <a:custGeom>
            <a:avLst/>
            <a:gdLst>
              <a:gd name="connsiteX0" fmla="*/ 2706759 w 6372748"/>
              <a:gd name="connsiteY0" fmla="*/ 3708 h 6701498"/>
              <a:gd name="connsiteX1" fmla="*/ 2331374 w 6372748"/>
              <a:gd name="connsiteY1" fmla="*/ 157712 h 6701498"/>
              <a:gd name="connsiteX2" fmla="*/ 1397723 w 6372748"/>
              <a:gd name="connsiteY2" fmla="*/ 80710 h 6701498"/>
              <a:gd name="connsiteX3" fmla="*/ 772081 w 6372748"/>
              <a:gd name="connsiteY3" fmla="*/ 90335 h 6701498"/>
              <a:gd name="connsiteX4" fmla="*/ 637328 w 6372748"/>
              <a:gd name="connsiteY4" fmla="*/ 398344 h 6701498"/>
              <a:gd name="connsiteX5" fmla="*/ 88688 w 6372748"/>
              <a:gd name="connsiteY5" fmla="*/ 956609 h 6701498"/>
              <a:gd name="connsiteX6" fmla="*/ 2060 w 6372748"/>
              <a:gd name="connsiteY6" fmla="*/ 1726630 h 6701498"/>
              <a:gd name="connsiteX7" fmla="*/ 98313 w 6372748"/>
              <a:gd name="connsiteY7" fmla="*/ 2410024 h 6701498"/>
              <a:gd name="connsiteX8" fmla="*/ 541075 w 6372748"/>
              <a:gd name="connsiteY8" fmla="*/ 3151169 h 6701498"/>
              <a:gd name="connsiteX9" fmla="*/ 521825 w 6372748"/>
              <a:gd name="connsiteY9" fmla="*/ 3526554 h 6701498"/>
              <a:gd name="connsiteX10" fmla="*/ 127189 w 6372748"/>
              <a:gd name="connsiteY10" fmla="*/ 4017443 h 6701498"/>
              <a:gd name="connsiteX11" fmla="*/ 849083 w 6372748"/>
              <a:gd name="connsiteY11" fmla="*/ 6471885 h 6701498"/>
              <a:gd name="connsiteX12" fmla="*/ 2437252 w 6372748"/>
              <a:gd name="connsiteY12" fmla="*/ 6558512 h 6701498"/>
              <a:gd name="connsiteX13" fmla="*/ 4063921 w 6372748"/>
              <a:gd name="connsiteY13" fmla="*/ 6529636 h 6701498"/>
              <a:gd name="connsiteX14" fmla="*/ 5113075 w 6372748"/>
              <a:gd name="connsiteY14" fmla="*/ 6693266 h 6701498"/>
              <a:gd name="connsiteX15" fmla="*/ 5623214 w 6372748"/>
              <a:gd name="connsiteY15" fmla="*/ 6231253 h 6701498"/>
              <a:gd name="connsiteX16" fmla="*/ 6142978 w 6372748"/>
              <a:gd name="connsiteY16" fmla="*/ 5557485 h 6701498"/>
              <a:gd name="connsiteX17" fmla="*/ 6277732 w 6372748"/>
              <a:gd name="connsiteY17" fmla="*/ 4460205 h 6701498"/>
              <a:gd name="connsiteX18" fmla="*/ 5575088 w 6372748"/>
              <a:gd name="connsiteY18" fmla="*/ 3574680 h 6701498"/>
              <a:gd name="connsiteX19" fmla="*/ 5469210 w 6372748"/>
              <a:gd name="connsiteY19" fmla="*/ 2872036 h 6701498"/>
              <a:gd name="connsiteX20" fmla="*/ 6210355 w 6372748"/>
              <a:gd name="connsiteY20" fmla="*/ 1466748 h 6701498"/>
              <a:gd name="connsiteX21" fmla="*/ 6171854 w 6372748"/>
              <a:gd name="connsiteY21" fmla="*/ 388718 h 6701498"/>
              <a:gd name="connsiteX22" fmla="*/ 4083172 w 6372748"/>
              <a:gd name="connsiteY22" fmla="*/ 80710 h 6701498"/>
              <a:gd name="connsiteX23" fmla="*/ 2706759 w 6372748"/>
              <a:gd name="connsiteY23" fmla="*/ 3708 h 67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72748" h="6701498">
                <a:moveTo>
                  <a:pt x="2706759" y="3708"/>
                </a:moveTo>
                <a:cubicBezTo>
                  <a:pt x="2414793" y="16542"/>
                  <a:pt x="2549547" y="144878"/>
                  <a:pt x="2331374" y="157712"/>
                </a:cubicBezTo>
                <a:cubicBezTo>
                  <a:pt x="2113201" y="170546"/>
                  <a:pt x="1657605" y="91939"/>
                  <a:pt x="1397723" y="80710"/>
                </a:cubicBezTo>
                <a:cubicBezTo>
                  <a:pt x="1137841" y="69481"/>
                  <a:pt x="898813" y="37396"/>
                  <a:pt x="772081" y="90335"/>
                </a:cubicBezTo>
                <a:cubicBezTo>
                  <a:pt x="645348" y="143274"/>
                  <a:pt x="751227" y="253965"/>
                  <a:pt x="637328" y="398344"/>
                </a:cubicBezTo>
                <a:cubicBezTo>
                  <a:pt x="523429" y="542723"/>
                  <a:pt x="194566" y="735228"/>
                  <a:pt x="88688" y="956609"/>
                </a:cubicBezTo>
                <a:cubicBezTo>
                  <a:pt x="-17190" y="1177990"/>
                  <a:pt x="456" y="1484394"/>
                  <a:pt x="2060" y="1726630"/>
                </a:cubicBezTo>
                <a:cubicBezTo>
                  <a:pt x="3664" y="1968866"/>
                  <a:pt x="8477" y="2172601"/>
                  <a:pt x="98313" y="2410024"/>
                </a:cubicBezTo>
                <a:cubicBezTo>
                  <a:pt x="188149" y="2647447"/>
                  <a:pt x="470490" y="2965081"/>
                  <a:pt x="541075" y="3151169"/>
                </a:cubicBezTo>
                <a:cubicBezTo>
                  <a:pt x="611660" y="3337257"/>
                  <a:pt x="590806" y="3382175"/>
                  <a:pt x="521825" y="3526554"/>
                </a:cubicBezTo>
                <a:cubicBezTo>
                  <a:pt x="452844" y="3670933"/>
                  <a:pt x="72646" y="3526555"/>
                  <a:pt x="127189" y="4017443"/>
                </a:cubicBezTo>
                <a:cubicBezTo>
                  <a:pt x="181732" y="4508331"/>
                  <a:pt x="464072" y="6048374"/>
                  <a:pt x="849083" y="6471885"/>
                </a:cubicBezTo>
                <a:cubicBezTo>
                  <a:pt x="1234093" y="6895397"/>
                  <a:pt x="2437252" y="6558512"/>
                  <a:pt x="2437252" y="6558512"/>
                </a:cubicBezTo>
                <a:cubicBezTo>
                  <a:pt x="2973058" y="6568137"/>
                  <a:pt x="3617951" y="6507177"/>
                  <a:pt x="4063921" y="6529636"/>
                </a:cubicBezTo>
                <a:cubicBezTo>
                  <a:pt x="4509891" y="6552095"/>
                  <a:pt x="4853193" y="6742996"/>
                  <a:pt x="5113075" y="6693266"/>
                </a:cubicBezTo>
                <a:cubicBezTo>
                  <a:pt x="5372957" y="6643536"/>
                  <a:pt x="5451564" y="6420550"/>
                  <a:pt x="5623214" y="6231253"/>
                </a:cubicBezTo>
                <a:cubicBezTo>
                  <a:pt x="5794864" y="6041956"/>
                  <a:pt x="6033892" y="5852660"/>
                  <a:pt x="6142978" y="5557485"/>
                </a:cubicBezTo>
                <a:cubicBezTo>
                  <a:pt x="6252064" y="5262310"/>
                  <a:pt x="6372380" y="4790673"/>
                  <a:pt x="6277732" y="4460205"/>
                </a:cubicBezTo>
                <a:cubicBezTo>
                  <a:pt x="6183084" y="4129738"/>
                  <a:pt x="5709842" y="3839375"/>
                  <a:pt x="5575088" y="3574680"/>
                </a:cubicBezTo>
                <a:cubicBezTo>
                  <a:pt x="5440334" y="3309985"/>
                  <a:pt x="5363332" y="3223358"/>
                  <a:pt x="5469210" y="2872036"/>
                </a:cubicBezTo>
                <a:cubicBezTo>
                  <a:pt x="5575088" y="2520714"/>
                  <a:pt x="6093248" y="1880634"/>
                  <a:pt x="6210355" y="1466748"/>
                </a:cubicBezTo>
                <a:cubicBezTo>
                  <a:pt x="6327462" y="1052862"/>
                  <a:pt x="6526385" y="619724"/>
                  <a:pt x="6171854" y="388718"/>
                </a:cubicBezTo>
                <a:cubicBezTo>
                  <a:pt x="5817324" y="157712"/>
                  <a:pt x="4657479" y="151295"/>
                  <a:pt x="4083172" y="80710"/>
                </a:cubicBezTo>
                <a:cubicBezTo>
                  <a:pt x="3508865" y="10125"/>
                  <a:pt x="2998725" y="-9126"/>
                  <a:pt x="2706759" y="3708"/>
                </a:cubicBezTo>
                <a:close/>
              </a:path>
            </a:pathLst>
          </a:custGeom>
          <a:solidFill>
            <a:srgbClr val="F39F00">
              <a:alpha val="37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https://cdn5.vectorstock.com/i/1000x1000/42/54/girl-with-different-expressions-vector-8384254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03" b="8881"/>
          <a:stretch/>
        </p:blipFill>
        <p:spPr bwMode="auto">
          <a:xfrm>
            <a:off x="308007" y="1126172"/>
            <a:ext cx="2091417" cy="4954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03" y="1058779"/>
            <a:ext cx="2129093" cy="2031428"/>
          </a:xfrm>
          <a:prstGeom prst="rect">
            <a:avLst/>
          </a:prstGeom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3451302" y="1126172"/>
            <a:ext cx="4668251" cy="2021305"/>
          </a:xfrm>
          <a:prstGeom prst="wedgeRoundRectCallout">
            <a:avLst>
              <a:gd name="adj1" fmla="val -75697"/>
              <a:gd name="adj2" fmla="val 22262"/>
              <a:gd name="adj3" fmla="val 16667"/>
            </a:avLst>
          </a:prstGeom>
          <a:solidFill>
            <a:srgbClr val="00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Ой, подумай ещё…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52899" t="37921" r="941" b="35022"/>
          <a:stretch/>
        </p:blipFill>
        <p:spPr>
          <a:xfrm>
            <a:off x="6481714" y="4485373"/>
            <a:ext cx="2517907" cy="2213811"/>
          </a:xfrm>
          <a:prstGeom prst="rect">
            <a:avLst/>
          </a:prstGeom>
        </p:spPr>
      </p:pic>
      <p:sp>
        <p:nvSpPr>
          <p:cNvPr id="7" name="Блок-схема: процесс 6">
            <a:hlinkClick r:id="" action="ppaction://hlinkshowjump?jump=lastslideviewed"/>
          </p:cNvPr>
          <p:cNvSpPr/>
          <p:nvPr/>
        </p:nvSpPr>
        <p:spPr>
          <a:xfrm>
            <a:off x="2683692" y="6080269"/>
            <a:ext cx="3224463" cy="436034"/>
          </a:xfrm>
          <a:prstGeom prst="flowChartProcess">
            <a:avLst/>
          </a:prstGeom>
          <a:solidFill>
            <a:srgbClr val="A106E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вопросу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ый треугольник 7"/>
          <p:cNvSpPr/>
          <p:nvPr/>
        </p:nvSpPr>
        <p:spPr>
          <a:xfrm rot="5400000">
            <a:off x="1530417" y="-1530417"/>
            <a:ext cx="914400" cy="3975234"/>
          </a:xfrm>
          <a:prstGeom prst="rtTriangle">
            <a:avLst/>
          </a:prstGeom>
          <a:solidFill>
            <a:srgbClr val="FC3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73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voltage.wav"/>
          </p:stSnd>
        </p:sndAc>
      </p:transition>
    </mc:Choice>
    <mc:Fallback xmlns="">
      <p:transition spd="slow" advClick="0">
        <p:sndAc>
          <p:stSnd>
            <p:snd r:embed="rId6" name="voltag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A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21381" y="202131"/>
            <a:ext cx="8710863" cy="6429675"/>
          </a:xfrm>
          <a:prstGeom prst="roundRect">
            <a:avLst>
              <a:gd name="adj" fmla="val 648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множение 3">
            <a:hlinkClick r:id="" action="ppaction://hlinkshowjump?jump=endshow"/>
          </p:cNvPr>
          <p:cNvSpPr/>
          <p:nvPr/>
        </p:nvSpPr>
        <p:spPr>
          <a:xfrm>
            <a:off x="8027468" y="5794408"/>
            <a:ext cx="616017" cy="625642"/>
          </a:xfrm>
          <a:prstGeom prst="mathMultiply">
            <a:avLst/>
          </a:prstGeom>
          <a:solidFill>
            <a:srgbClr val="FC3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возврат 4">
            <a:hlinkClick r:id="" action="ppaction://hlinkshowjump?jump=lastslideviewed" highlightClick="1"/>
          </p:cNvPr>
          <p:cNvSpPr/>
          <p:nvPr/>
        </p:nvSpPr>
        <p:spPr>
          <a:xfrm>
            <a:off x="7440328" y="5914724"/>
            <a:ext cx="442762" cy="385010"/>
          </a:xfrm>
          <a:prstGeom prst="actionButtonReturn">
            <a:avLst/>
          </a:prstGeom>
          <a:solidFill>
            <a:srgbClr val="FC3F5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https://i.pinimg.com/originals/9e/16/8b/9e168bc1b161edee54c7f14b8affe7d7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41" t="75140"/>
          <a:stretch/>
        </p:blipFill>
        <p:spPr bwMode="auto">
          <a:xfrm>
            <a:off x="2259297" y="3055893"/>
            <a:ext cx="4714206" cy="357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22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3">
      <a:majorFont>
        <a:latin typeface="Gabriola"/>
        <a:ea typeface=""/>
        <a:cs typeface=""/>
      </a:majorFont>
      <a:minorFont>
        <a:latin typeface="Gabriola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481</TotalTime>
  <Words>659</Words>
  <Application>Microsoft Office PowerPoint</Application>
  <PresentationFormat>Экран (4:3)</PresentationFormat>
  <Paragraphs>191</Paragraphs>
  <Slides>30</Slides>
  <Notes>0</Notes>
  <HiddenSlides>2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3" baseType="lpstr">
      <vt:lpstr>Arial</vt:lpstr>
      <vt:lpstr>Gabriola</vt:lpstr>
      <vt:lpstr>Тема Office</vt:lpstr>
      <vt:lpstr>Сельма Лагерлёф.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Наташа</dc:creator>
  <cp:lastModifiedBy>Пользователь Windows</cp:lastModifiedBy>
  <cp:revision>134</cp:revision>
  <dcterms:created xsi:type="dcterms:W3CDTF">2023-02-26T17:07:29Z</dcterms:created>
  <dcterms:modified xsi:type="dcterms:W3CDTF">2024-02-13T12:07:14Z</dcterms:modified>
</cp:coreProperties>
</file>