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83" r:id="rId6"/>
    <p:sldId id="295" r:id="rId7"/>
    <p:sldId id="294" r:id="rId8"/>
    <p:sldId id="268" r:id="rId9"/>
    <p:sldId id="293" r:id="rId10"/>
    <p:sldId id="296" r:id="rId11"/>
    <p:sldId id="264" r:id="rId12"/>
    <p:sldId id="297" r:id="rId13"/>
    <p:sldId id="298" r:id="rId14"/>
    <p:sldId id="258" r:id="rId15"/>
    <p:sldId id="299" r:id="rId16"/>
    <p:sldId id="300" r:id="rId17"/>
    <p:sldId id="286" r:id="rId18"/>
    <p:sldId id="269" r:id="rId19"/>
    <p:sldId id="270" r:id="rId20"/>
    <p:sldId id="287" r:id="rId21"/>
    <p:sldId id="273" r:id="rId22"/>
    <p:sldId id="272" r:id="rId23"/>
    <p:sldId id="259" r:id="rId24"/>
    <p:sldId id="301" r:id="rId25"/>
    <p:sldId id="302" r:id="rId26"/>
    <p:sldId id="284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260" r:id="rId39"/>
    <p:sldId id="275" r:id="rId40"/>
    <p:sldId id="276" r:id="rId41"/>
    <p:sldId id="261" r:id="rId42"/>
    <p:sldId id="271" r:id="rId43"/>
    <p:sldId id="280" r:id="rId44"/>
    <p:sldId id="265" r:id="rId45"/>
    <p:sldId id="277" r:id="rId46"/>
    <p:sldId id="274" r:id="rId47"/>
    <p:sldId id="292" r:id="rId48"/>
    <p:sldId id="279" r:id="rId49"/>
    <p:sldId id="278" r:id="rId50"/>
    <p:sldId id="266" r:id="rId51"/>
    <p:sldId id="281" r:id="rId52"/>
    <p:sldId id="282" r:id="rId53"/>
    <p:sldId id="267" r:id="rId54"/>
    <p:sldId id="317" r:id="rId55"/>
    <p:sldId id="318" r:id="rId56"/>
    <p:sldId id="314" r:id="rId57"/>
    <p:sldId id="320" r:id="rId58"/>
    <p:sldId id="321" r:id="rId59"/>
    <p:sldId id="291" r:id="rId60"/>
    <p:sldId id="322" r:id="rId61"/>
    <p:sldId id="323" r:id="rId62"/>
    <p:sldId id="319" r:id="rId63"/>
    <p:sldId id="324" r:id="rId64"/>
    <p:sldId id="325" r:id="rId65"/>
    <p:sldId id="315" r:id="rId66"/>
    <p:sldId id="316" r:id="rId6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B99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9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22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745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027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3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72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6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6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83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89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09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24372-1889-4BCF-A9C1-A761B512BCEB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8AC7E-9FE6-41DC-AA08-6B60F39F4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47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3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4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5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6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6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63491" y="461707"/>
            <a:ext cx="559030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Дорогие ребята!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Хорошо ли вы знаете книжку</a:t>
            </a:r>
          </a:p>
          <a:p>
            <a:pPr algn="ctr">
              <a:spcBef>
                <a:spcPct val="0"/>
              </a:spcBef>
            </a:pPr>
            <a:r>
              <a:rPr lang="ru-RU" sz="2800" b="1" dirty="0" err="1" smtClean="0">
                <a:solidFill>
                  <a:srgbClr val="C00000"/>
                </a:solidFill>
              </a:rPr>
              <a:t>Астрид</a:t>
            </a:r>
            <a:r>
              <a:rPr lang="ru-RU" sz="2800" b="1" dirty="0" smtClean="0">
                <a:solidFill>
                  <a:srgbClr val="C00000"/>
                </a:solidFill>
              </a:rPr>
              <a:t> Линдгрен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« Малыш </a:t>
            </a:r>
            <a:r>
              <a:rPr lang="ru-RU" sz="2800" b="1" dirty="0" err="1" smtClean="0">
                <a:solidFill>
                  <a:srgbClr val="C00000"/>
                </a:solidFill>
              </a:rPr>
              <a:t>иКарлсон</a:t>
            </a:r>
            <a:r>
              <a:rPr lang="ru-RU" sz="2800" b="1" dirty="0" smtClean="0">
                <a:solidFill>
                  <a:srgbClr val="C00000"/>
                </a:solidFill>
              </a:rPr>
              <a:t>, который живет на крыше»?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Предлагаем вам ответить на   вопросы 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370997" y="135112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0" y="461707"/>
            <a:ext cx="4400340" cy="5715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7458891" y="4950823"/>
            <a:ext cx="45719" cy="4571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настраиваемая 3">
            <a:hlinkClick r:id="" action="ppaction://hlinkshowjump?jump=nextslide" highlightClick="1"/>
          </p:cNvPr>
          <p:cNvSpPr/>
          <p:nvPr/>
        </p:nvSpPr>
        <p:spPr>
          <a:xfrm>
            <a:off x="7458891" y="4352398"/>
            <a:ext cx="3135085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старт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43154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92" y="365126"/>
            <a:ext cx="11076708" cy="14605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1.В какой стране живут Малыш и </a:t>
            </a:r>
            <a:r>
              <a:rPr lang="ru-RU" b="1" dirty="0" err="1" smtClean="0"/>
              <a:t>Карлсон</a:t>
            </a:r>
            <a:r>
              <a:rPr lang="ru-RU" b="1" dirty="0" smtClean="0"/>
              <a:t>?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767945" y="1709773"/>
            <a:ext cx="3920836" cy="10953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Дания</a:t>
            </a:r>
            <a:endParaRPr lang="ru-RU" sz="3600" b="1" dirty="0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6802582" y="3330186"/>
            <a:ext cx="3920836" cy="11328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Швейцария</a:t>
            </a:r>
            <a:endParaRPr lang="ru-RU" sz="3600" b="1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802582" y="4988142"/>
            <a:ext cx="3920836" cy="11888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Швеция</a:t>
            </a:r>
            <a:endParaRPr lang="ru-RU" sz="3600" b="1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2" y="1709774"/>
            <a:ext cx="5888182" cy="446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312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8934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2721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2.Почему </a:t>
            </a:r>
            <a:r>
              <a:rPr lang="ru-RU" b="1" dirty="0"/>
              <a:t>дом, в котором жила семья Малыша был необыкновенным?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s://avatars.mds.yandex.net/get-zen_doc/1888335/pub_5d5c41c6c49f2900ad39f346_5d5c42d94e057700ad5e6639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2" y="1690687"/>
            <a:ext cx="5673438" cy="4486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53200" y="1825624"/>
            <a:ext cx="4405745" cy="1069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Был очень-очень высоким</a:t>
            </a: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6553198" y="4599709"/>
            <a:ext cx="4405745" cy="1120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Окна в доме были круглыми</a:t>
            </a: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560127" y="3219846"/>
            <a:ext cx="4405745" cy="10556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На крыше </a:t>
            </a:r>
            <a:r>
              <a:rPr lang="ru-RU" sz="2800" b="1" dirty="0"/>
              <a:t>дома жил </a:t>
            </a:r>
            <a:r>
              <a:rPr lang="ru-RU" sz="2800" b="1" dirty="0" err="1"/>
              <a:t>Карлсон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2693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30380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25341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/>
              <a:t>3</a:t>
            </a:r>
            <a:r>
              <a:rPr lang="ru-RU" sz="4900" b="1" dirty="0" smtClean="0"/>
              <a:t>. </a:t>
            </a:r>
            <a:r>
              <a:rPr lang="ru-RU" sz="4900" b="1" dirty="0"/>
              <a:t> Из скольких человек состояла его семья?</a:t>
            </a:r>
            <a:br>
              <a:rPr lang="ru-RU" sz="4900" b="1" dirty="0"/>
            </a:br>
            <a:r>
              <a:rPr lang="ru-RU" sz="4900" b="1" dirty="0"/>
              <a:t/>
            </a:r>
            <a:br>
              <a:rPr lang="ru-RU" sz="4900" b="1" dirty="0"/>
            </a:br>
            <a:endParaRPr lang="ru-RU" sz="49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s://avatars.mds.yandex.net/get-zen_doc/119173/pub_5d5c41c6c49f2900ad39f346_5d5c4293f8a62300ae74e1af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72" y="1690688"/>
            <a:ext cx="5676891" cy="450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>
            <a:hlinkClick r:id="rId3" action="ppaction://hlinksldjump"/>
          </p:cNvPr>
          <p:cNvSpPr/>
          <p:nvPr/>
        </p:nvSpPr>
        <p:spPr>
          <a:xfrm>
            <a:off x="6525490" y="3365067"/>
            <a:ext cx="421178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П</a:t>
            </a:r>
            <a:r>
              <a:rPr lang="ru-RU" sz="4000" b="1" dirty="0" smtClean="0"/>
              <a:t>ять</a:t>
            </a:r>
            <a:endParaRPr lang="ru-RU" sz="4000" b="1" dirty="0"/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525490" y="1825625"/>
            <a:ext cx="4267201" cy="9666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Т</a:t>
            </a:r>
            <a:r>
              <a:rPr lang="ru-RU" sz="4000" b="1" dirty="0" smtClean="0"/>
              <a:t>ри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650183" y="4904509"/>
            <a:ext cx="408709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Ш</a:t>
            </a:r>
            <a:r>
              <a:rPr lang="ru-RU" sz="4000" b="1" dirty="0" smtClean="0"/>
              <a:t>есть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8926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09672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6792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4.Как </a:t>
            </a:r>
            <a:r>
              <a:rPr lang="ru-RU" sz="4800" b="1" dirty="0"/>
              <a:t>на самом деле звали </a:t>
            </a:r>
            <a:r>
              <a:rPr lang="ru-RU" sz="4800" b="1" dirty="0" smtClean="0"/>
              <a:t>Малыша?</a:t>
            </a:r>
            <a:endParaRPr lang="ru-RU" sz="48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 descr="https://yt3.ggpht.com/a/AGF-l79G9FaWJnMTi7h4Bx9fkGRnsIbQEm3IiZwJZw=s900-c-k-c0xffffffff-no-rj-m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86" y="1690688"/>
            <a:ext cx="4524014" cy="4524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6695209" y="4858832"/>
            <a:ext cx="4135582" cy="10985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r>
              <a:rPr lang="ru-RU" sz="3200" b="1" dirty="0"/>
              <a:t>Дима Иванов</a:t>
            </a: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695209" y="1825625"/>
            <a:ext cx="4135582" cy="10749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Сванте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Свантессон</a:t>
            </a:r>
            <a:endParaRPr lang="ru-RU" sz="3600" b="1" dirty="0"/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6695209" y="3328573"/>
            <a:ext cx="4135582" cy="11022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Отто </a:t>
            </a:r>
            <a:r>
              <a:rPr lang="ru-RU" sz="3200" b="1" dirty="0" err="1"/>
              <a:t>Маттисон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9656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60549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199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5.Как </a:t>
            </a:r>
            <a:r>
              <a:rPr lang="ru-RU" b="1" dirty="0"/>
              <a:t>звали брата </a:t>
            </a:r>
            <a:r>
              <a:rPr lang="ru-RU" b="1" dirty="0" smtClean="0"/>
              <a:t>Малыша?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6767945" y="3200401"/>
            <a:ext cx="3920836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Бетан</a:t>
            </a:r>
            <a:endParaRPr lang="ru-RU" sz="3600" b="1" dirty="0"/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6767945" y="1709773"/>
            <a:ext cx="3920836" cy="10953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Бигль</a:t>
            </a:r>
            <a:endParaRPr lang="ru-RU" sz="3600" b="1" dirty="0"/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6802582" y="4765963"/>
            <a:ext cx="3886199" cy="11360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Боссе</a:t>
            </a:r>
            <a:endParaRPr lang="ru-RU" sz="3600" b="1" dirty="0"/>
          </a:p>
        </p:txBody>
      </p:sp>
      <p:pic>
        <p:nvPicPr>
          <p:cNvPr id="1026" name="Picture 2" descr="https://im0-tub-ru.yandex.net/i?id=c46fbfb99dafb439386180efe7b1ede1-l&amp;n=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39" y="1709773"/>
            <a:ext cx="5646161" cy="4467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4175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49390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6.В </a:t>
            </a:r>
            <a:r>
              <a:rPr lang="ru-RU" b="1" dirty="0"/>
              <a:t>какой день для Малыша, он познакомился с </a:t>
            </a:r>
            <a:r>
              <a:rPr lang="ru-RU" b="1" dirty="0" err="1"/>
              <a:t>Карлсоном</a:t>
            </a:r>
            <a:r>
              <a:rPr lang="ru-RU" b="1" dirty="0"/>
              <a:t>?</a:t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s://avatars.mds.yandex.net/get-zen_doc/1686199/pub_5d5c41c6c49f2900ad39f346_5d5c433397b5d400ad6ab72d/scale_24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" y="1825624"/>
            <a:ext cx="5521037" cy="4351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18563" y="1825624"/>
            <a:ext cx="4488872" cy="10145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 день своего рождения</a:t>
            </a: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483924" y="3268286"/>
            <a:ext cx="4523511" cy="11499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 неудачный день, когда не достает никакой радости</a:t>
            </a: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518563" y="4846320"/>
            <a:ext cx="4488873" cy="1128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 обычный день, который ничем не отличается от других</a:t>
            </a:r>
          </a:p>
        </p:txBody>
      </p:sp>
    </p:spTree>
    <p:extLst>
      <p:ext uri="{BB962C8B-B14F-4D97-AF65-F5344CB8AC3E}">
        <p14:creationId xmlns:p14="http://schemas.microsoft.com/office/powerpoint/2010/main" val="267781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54711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59450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 </a:t>
            </a:r>
            <a:r>
              <a:rPr lang="ru-RU" b="1" dirty="0" smtClean="0"/>
              <a:t>7.Сколько </a:t>
            </a:r>
            <a:r>
              <a:rPr lang="ru-RU" b="1" dirty="0"/>
              <a:t>лет было </a:t>
            </a:r>
            <a:r>
              <a:rPr lang="ru-RU" b="1" dirty="0" err="1"/>
              <a:t>Карлсону</a:t>
            </a:r>
            <a:r>
              <a:rPr lang="ru-RU" b="1" dirty="0"/>
              <a:t>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https://avatars.mds.yandex.net/get-zen_doc/1582279/pub_5d5c41c6c49f2900ad39f346_5d5c437f5ba2b500adcf7fc7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26" y="1690687"/>
            <a:ext cx="5708073" cy="4585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11636" y="1825624"/>
            <a:ext cx="4516582" cy="11012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Никто не знает, т.к. он был мужчина в расцвете сил</a:t>
            </a: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539346" y="3380150"/>
            <a:ext cx="4516582" cy="984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40 лет</a:t>
            </a: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539346" y="4819218"/>
            <a:ext cx="4488872" cy="11012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42 года</a:t>
            </a:r>
          </a:p>
        </p:txBody>
      </p:sp>
    </p:spTree>
    <p:extLst>
      <p:ext uri="{BB962C8B-B14F-4D97-AF65-F5344CB8AC3E}">
        <p14:creationId xmlns:p14="http://schemas.microsoft.com/office/powerpoint/2010/main" val="22128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2532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8899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18273" cy="1325563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     8.Какие </a:t>
            </a:r>
            <a:r>
              <a:rPr lang="ru-RU" sz="4000" b="1" dirty="0"/>
              <a:t>вредные привычки были у 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Карлсона</a:t>
            </a:r>
            <a:r>
              <a:rPr lang="ru-RU" sz="4000" b="1" dirty="0" smtClean="0"/>
              <a:t> </a:t>
            </a:r>
            <a:r>
              <a:rPr lang="ru-RU" sz="4000" b="1" dirty="0"/>
              <a:t>?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400798" y="1825625"/>
            <a:ext cx="4294911" cy="11253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Ж</a:t>
            </a:r>
            <a:r>
              <a:rPr lang="ru-RU" sz="3600" b="1" dirty="0" smtClean="0"/>
              <a:t>ует </a:t>
            </a:r>
            <a:r>
              <a:rPr lang="ru-RU" sz="3600" b="1" dirty="0"/>
              <a:t>табак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400798" y="4946073"/>
            <a:ext cx="4294911" cy="1230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ru-RU" b="1" dirty="0" smtClean="0"/>
              <a:t>  </a:t>
            </a:r>
            <a:r>
              <a:rPr lang="ru-RU" sz="3600" b="1" dirty="0"/>
              <a:t>К</a:t>
            </a:r>
            <a:r>
              <a:rPr lang="ru-RU" sz="3600" b="1" dirty="0" smtClean="0"/>
              <a:t>урит </a:t>
            </a:r>
            <a:r>
              <a:rPr lang="ru-RU" sz="3600" b="1" dirty="0"/>
              <a:t>трубку</a:t>
            </a:r>
            <a:endParaRPr lang="ru-RU" sz="3600" dirty="0"/>
          </a:p>
        </p:txBody>
      </p:sp>
      <p:sp>
        <p:nvSpPr>
          <p:cNvPr id="7" name="Овал 6"/>
          <p:cNvSpPr/>
          <p:nvPr/>
        </p:nvSpPr>
        <p:spPr>
          <a:xfrm>
            <a:off x="6400799" y="3325091"/>
            <a:ext cx="4294910" cy="11914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</a:t>
            </a:r>
            <a:r>
              <a:rPr lang="ru-RU" sz="2400" b="1" dirty="0" smtClean="0"/>
              <a:t>остоянно </a:t>
            </a:r>
            <a:r>
              <a:rPr lang="ru-RU" sz="2400" b="1" dirty="0"/>
              <a:t>играет  в мобильный телефон </a:t>
            </a:r>
          </a:p>
        </p:txBody>
      </p:sp>
      <p:pic>
        <p:nvPicPr>
          <p:cNvPr id="2050" name="Picture 2" descr="https://im0-tub-ru.yandex.net/i?id=64f87fa3ef6302c714cf2d24b0fad615-l&amp;n=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" y="1825625"/>
            <a:ext cx="6276718" cy="4145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9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21743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0829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9.Где </a:t>
            </a:r>
            <a:r>
              <a:rPr lang="ru-RU" b="1" dirty="0"/>
              <a:t>был спрятан домик </a:t>
            </a:r>
            <a:r>
              <a:rPr lang="ru-RU" b="1" dirty="0" err="1"/>
              <a:t>Карлсона</a:t>
            </a:r>
            <a:r>
              <a:rPr lang="ru-RU" b="1" dirty="0"/>
              <a:t>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https://avatars.mds.yandex.net/get-zen_doc/112297/pub_5d5c41c6c49f2900ad39f346_5d5c430746f4ff00ae42a91c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5625"/>
            <a:ext cx="5791200" cy="435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 rot="10800000" flipV="1">
            <a:off x="6414655" y="1825625"/>
            <a:ext cx="4177146" cy="1052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За трубой</a:t>
            </a: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414654" y="3283527"/>
            <a:ext cx="4294909" cy="11222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На чердаке</a:t>
            </a: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414654" y="4824556"/>
            <a:ext cx="4294909" cy="1052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Нигде не спрятан, просто построен на крыше</a:t>
            </a:r>
          </a:p>
        </p:txBody>
      </p:sp>
    </p:spTree>
    <p:extLst>
      <p:ext uri="{BB962C8B-B14F-4D97-AF65-F5344CB8AC3E}">
        <p14:creationId xmlns:p14="http://schemas.microsoft.com/office/powerpoint/2010/main" val="110425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95373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5606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10.Что </a:t>
            </a:r>
            <a:r>
              <a:rPr lang="ru-RU" b="1" dirty="0"/>
              <a:t>взял </a:t>
            </a:r>
            <a:r>
              <a:rPr lang="ru-RU" b="1" dirty="0" err="1"/>
              <a:t>Карлсон</a:t>
            </a:r>
            <a:r>
              <a:rPr lang="ru-RU" b="1" dirty="0"/>
              <a:t> с книжной полки?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avatars.mds.yandex.net/get-zen_doc/1652143/pub_5d5c41c6c49f2900ad39f346_5d5c43b3998ed600ad85a142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09" y="1825625"/>
            <a:ext cx="5548746" cy="435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67054" y="1854922"/>
            <a:ext cx="4391891" cy="9852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 книжку</a:t>
            </a: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567055" y="3349733"/>
            <a:ext cx="4391890" cy="9759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Паровую машину</a:t>
            </a: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567054" y="4835236"/>
            <a:ext cx="4391891" cy="9975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Паровоз</a:t>
            </a:r>
          </a:p>
        </p:txBody>
      </p:sp>
    </p:spTree>
    <p:extLst>
      <p:ext uri="{BB962C8B-B14F-4D97-AF65-F5344CB8AC3E}">
        <p14:creationId xmlns:p14="http://schemas.microsoft.com/office/powerpoint/2010/main" val="366183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13255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79212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 </a:t>
            </a:r>
            <a:r>
              <a:rPr lang="ru-RU" b="1" dirty="0" smtClean="0"/>
              <a:t>11.Чем </a:t>
            </a:r>
            <a:r>
              <a:rPr lang="ru-RU" b="1" dirty="0"/>
              <a:t>была испорчена книжная полка?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317672" y="1825624"/>
            <a:ext cx="4629002" cy="10743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800" b="1" noProof="0" dirty="0">
                <a:solidFill>
                  <a:prstClr val="white"/>
                </a:solidFill>
                <a:latin typeface="Calibri" panose="020F0502020204030204"/>
              </a:rPr>
              <a:t>Е</a:t>
            </a:r>
            <a:r>
              <a:rPr lang="ru-RU" sz="2800" b="1" dirty="0" smtClean="0">
                <a:solidFill>
                  <a:prstClr val="white"/>
                </a:solidFill>
                <a:latin typeface="Calibri" panose="020F0502020204030204"/>
              </a:rPr>
              <a:t>е </a:t>
            </a:r>
            <a:r>
              <a:rPr lang="ru-RU" sz="2800" b="1" dirty="0" smtClean="0">
                <a:solidFill>
                  <a:prstClr val="white"/>
                </a:solidFill>
                <a:latin typeface="Calibri" panose="020F0502020204030204"/>
              </a:rPr>
              <a:t>п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оцарапали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6317671" y="3161210"/>
            <a:ext cx="4710545" cy="11044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Разлили чернила</a:t>
            </a: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317671" y="4650377"/>
            <a:ext cx="4710545" cy="11408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Огнем на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денатуратовой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лужице</a:t>
            </a:r>
          </a:p>
        </p:txBody>
      </p:sp>
      <p:pic>
        <p:nvPicPr>
          <p:cNvPr id="15362" name="Picture 2" descr="https://avatars.mds.yandex.net/get-zen_doc/1550999/pub_5d5c41c6c49f2900ad39f346_5d5c43f6b5e99200aed8de9f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6" y="1690687"/>
            <a:ext cx="5680364" cy="4486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30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24893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532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12.Почему </a:t>
            </a:r>
            <a:r>
              <a:rPr lang="ru-RU" b="1" dirty="0"/>
              <a:t>паровая машина взорвалась?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s://avatars.mds.yandex.net/get-zen_doc/1641332/pub_5d5c41c6c49f2900ad39f346_5d5c4419ac412400aeb29e4e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5" y="1825625"/>
            <a:ext cx="5838045" cy="435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53199" y="1898505"/>
            <a:ext cx="4800601" cy="1040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Карлсон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проверил предохранительные клапаны</a:t>
            </a: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569694" y="3357154"/>
            <a:ext cx="4784106" cy="1097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 сломалась</a:t>
            </a: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553199" y="4859383"/>
            <a:ext cx="4800601" cy="11234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Карлсон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неаккуратно влил в нее горючее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01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5356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79096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13.Что </a:t>
            </a:r>
            <a:r>
              <a:rPr lang="ru-RU" b="1" dirty="0"/>
              <a:t>Малыш подарил </a:t>
            </a:r>
            <a:r>
              <a:rPr lang="ru-RU" b="1" dirty="0" err="1" smtClean="0"/>
              <a:t>Карлсону</a:t>
            </a:r>
            <a:r>
              <a:rPr lang="ru-RU" b="1" dirty="0" smtClean="0"/>
              <a:t> </a:t>
            </a:r>
            <a:r>
              <a:rPr lang="ru-RU" b="1" dirty="0"/>
              <a:t>, чтобы тот не обижался? 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470074" y="1825625"/>
            <a:ext cx="4675906" cy="1180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Б</a:t>
            </a:r>
            <a:r>
              <a:rPr lang="ru-RU" sz="3600" b="1" dirty="0" smtClean="0"/>
              <a:t>анка </a:t>
            </a:r>
            <a:r>
              <a:rPr lang="ru-RU" sz="3600" b="1" dirty="0" smtClean="0"/>
              <a:t>варенья</a:t>
            </a:r>
            <a:endParaRPr lang="ru-RU" sz="36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6470073" y="4890655"/>
            <a:ext cx="4675907" cy="11974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/>
              <a:t>С</a:t>
            </a:r>
            <a:r>
              <a:rPr lang="ru-RU" sz="3600" b="1" dirty="0" err="1" smtClean="0"/>
              <a:t>лайм</a:t>
            </a:r>
            <a:endParaRPr lang="ru-RU" sz="3600" b="1" dirty="0"/>
          </a:p>
        </p:txBody>
      </p:sp>
      <p:pic>
        <p:nvPicPr>
          <p:cNvPr id="3074" name="Picture 2" descr="https://img.labirint.ru/rcimg/00a305a1c4561598c98f6e1f6f38a727/1920x1080/comments_pic/1614/0_0f6ed72dd5c093959d810af4305b33fa_1459993719.jpg?145999368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35" y="1825625"/>
            <a:ext cx="5486865" cy="4262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6470073" y="3409406"/>
            <a:ext cx="4675907" cy="10799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К</a:t>
            </a:r>
            <a:r>
              <a:rPr lang="ru-RU" sz="3600" b="1" dirty="0" smtClean="0"/>
              <a:t>арманный </a:t>
            </a:r>
            <a:r>
              <a:rPr lang="ru-RU" sz="3600" b="1" dirty="0" smtClean="0"/>
              <a:t>фонарик</a:t>
            </a:r>
          </a:p>
        </p:txBody>
      </p:sp>
    </p:spTree>
    <p:extLst>
      <p:ext uri="{BB962C8B-B14F-4D97-AF65-F5344CB8AC3E}">
        <p14:creationId xmlns:p14="http://schemas.microsoft.com/office/powerpoint/2010/main" val="274453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35821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0058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14.Как </a:t>
            </a:r>
            <a:r>
              <a:rPr lang="ru-RU" b="1" dirty="0"/>
              <a:t>Малыш и </a:t>
            </a:r>
            <a:r>
              <a:rPr lang="ru-RU" b="1" dirty="0" err="1" smtClean="0"/>
              <a:t>Карлсон</a:t>
            </a:r>
            <a:r>
              <a:rPr lang="ru-RU" b="1" dirty="0" smtClean="0"/>
              <a:t> </a:t>
            </a:r>
            <a:r>
              <a:rPr lang="ru-RU" b="1" dirty="0"/>
              <a:t>рассердили сестру </a:t>
            </a:r>
            <a:r>
              <a:rPr lang="ru-RU" b="1" dirty="0" err="1" smtClean="0"/>
              <a:t>Беттан</a:t>
            </a:r>
            <a:r>
              <a:rPr lang="ru-RU" b="1" dirty="0" smtClean="0"/>
              <a:t>?</a:t>
            </a:r>
            <a:endParaRPr lang="ru-RU" b="1" dirty="0"/>
          </a:p>
        </p:txBody>
      </p:sp>
      <p:pic>
        <p:nvPicPr>
          <p:cNvPr id="4098" name="Picture 2" descr="https://i.u-mama.ru/files/upload/5b2f0e2735f8d7763fe707e1f21e23ff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" y="1690688"/>
            <a:ext cx="5978049" cy="4486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622472" y="3318164"/>
            <a:ext cx="4281055" cy="10529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С</a:t>
            </a:r>
            <a:r>
              <a:rPr lang="ru-RU" sz="3600" b="1" dirty="0" smtClean="0"/>
              <a:t>прятали </a:t>
            </a:r>
            <a:r>
              <a:rPr lang="ru-RU" sz="3600" b="1" dirty="0" smtClean="0"/>
              <a:t>ее одежду</a:t>
            </a:r>
            <a:endParaRPr lang="ru-RU" sz="3600" b="1" dirty="0"/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622472" y="4876800"/>
            <a:ext cx="4281055" cy="1118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В</a:t>
            </a:r>
            <a:r>
              <a:rPr lang="ru-RU" sz="2400" b="1" dirty="0" smtClean="0"/>
              <a:t>ползли </a:t>
            </a:r>
            <a:r>
              <a:rPr lang="ru-RU" sz="2400" b="1" dirty="0"/>
              <a:t>в комнату под одеялом</a:t>
            </a:r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6500552" y="1977953"/>
            <a:ext cx="4281055" cy="10529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С</a:t>
            </a:r>
            <a:r>
              <a:rPr lang="ru-RU" sz="3600" b="1" dirty="0" smtClean="0"/>
              <a:t>ъели </a:t>
            </a:r>
            <a:r>
              <a:rPr lang="ru-RU" sz="3600" b="1" dirty="0" smtClean="0"/>
              <a:t>ее торт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76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363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51346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15.Что </a:t>
            </a:r>
            <a:r>
              <a:rPr lang="ru-RU" b="1" dirty="0"/>
              <a:t>было изображено  на единственной картине в домике </a:t>
            </a:r>
            <a:r>
              <a:rPr lang="ru-RU" b="1" dirty="0" err="1" smtClean="0"/>
              <a:t>Карлсона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im0-tub-ru.yandex.net/i?id=be365886ab42b8306cc571ec4353421e-l&amp;n=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82" y="1825625"/>
            <a:ext cx="5410200" cy="435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816436" y="1825625"/>
            <a:ext cx="3796146" cy="1000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Мама </a:t>
            </a:r>
            <a:r>
              <a:rPr lang="ru-RU" sz="2800" b="1" dirty="0" err="1" smtClean="0"/>
              <a:t>Карлсона</a:t>
            </a:r>
            <a:endParaRPr lang="ru-RU" sz="2800" b="1" dirty="0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864927" y="3293612"/>
            <a:ext cx="3747655" cy="10050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П</a:t>
            </a:r>
            <a:r>
              <a:rPr lang="ru-RU" sz="4000" b="1" dirty="0" smtClean="0"/>
              <a:t>етух</a:t>
            </a:r>
            <a:endParaRPr lang="ru-RU" sz="4000" b="1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816436" y="4765964"/>
            <a:ext cx="3796146" cy="10297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К</a:t>
            </a:r>
            <a:r>
              <a:rPr lang="ru-RU" sz="4000" b="1" dirty="0" smtClean="0"/>
              <a:t>отята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95564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98813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2076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16.Где Малыш взял деньги, чтобы вылечить </a:t>
            </a:r>
            <a:r>
              <a:rPr lang="ru-RU" b="1" dirty="0" err="1" smtClean="0"/>
              <a:t>Карлсона</a:t>
            </a:r>
            <a:r>
              <a:rPr lang="ru-RU" b="1" dirty="0" smtClean="0"/>
              <a:t>?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689173/594c36f1-b092-4911-8581-41ea0e60d560/s1200?webp=fals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8" y="1825625"/>
            <a:ext cx="5491692" cy="41187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864530" y="1825625"/>
            <a:ext cx="4199709" cy="1001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И</a:t>
            </a:r>
            <a:r>
              <a:rPr lang="ru-RU" sz="3200" b="1" dirty="0" smtClean="0"/>
              <a:t>з </a:t>
            </a:r>
            <a:r>
              <a:rPr lang="ru-RU" sz="3200" b="1" dirty="0" smtClean="0"/>
              <a:t>копилки</a:t>
            </a:r>
            <a:endParaRPr lang="ru-RU" sz="3200" b="1" dirty="0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864531" y="4786048"/>
            <a:ext cx="4199708" cy="1004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В</a:t>
            </a:r>
            <a:r>
              <a:rPr lang="ru-RU" sz="3200" b="1" dirty="0" smtClean="0"/>
              <a:t> </a:t>
            </a:r>
            <a:r>
              <a:rPr lang="ru-RU" sz="3200" b="1" dirty="0" smtClean="0"/>
              <a:t>тумбочке у папы</a:t>
            </a:r>
            <a:endParaRPr lang="ru-RU" sz="3200" b="1" dirty="0"/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864530" y="3292406"/>
            <a:ext cx="4199708" cy="10283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</a:t>
            </a:r>
            <a:r>
              <a:rPr lang="ru-RU" sz="3200" b="1" dirty="0" smtClean="0"/>
              <a:t>ашел </a:t>
            </a:r>
            <a:r>
              <a:rPr lang="ru-RU" sz="3200" b="1" dirty="0" smtClean="0"/>
              <a:t>на улице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7028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77372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6654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17.С </a:t>
            </a:r>
            <a:r>
              <a:rPr lang="ru-RU" b="1" dirty="0"/>
              <a:t>помощью чего сняли Малыша с </a:t>
            </a:r>
            <a:r>
              <a:rPr lang="ru-RU" b="1" dirty="0" smtClean="0"/>
              <a:t>крыши?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avatars.mds.yandex.net/get-pdb/1748857/e50ba652-3154-4bb3-9cfc-1493e9dca1eb/s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2" y="1690687"/>
            <a:ext cx="5597237" cy="4486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497784" y="1825625"/>
            <a:ext cx="4516580" cy="1069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</a:t>
            </a:r>
            <a:r>
              <a:rPr lang="ru-RU" sz="2400" b="1" dirty="0" smtClean="0"/>
              <a:t> </a:t>
            </a:r>
            <a:r>
              <a:rPr lang="ru-RU" sz="2400" b="1" dirty="0" smtClean="0"/>
              <a:t>помощью вертолета</a:t>
            </a:r>
            <a:endParaRPr lang="ru-RU" sz="2400" b="1" dirty="0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504710" y="3347874"/>
            <a:ext cx="4516580" cy="10024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</a:t>
            </a:r>
            <a:r>
              <a:rPr lang="ru-RU" sz="2400" b="1" dirty="0" smtClean="0"/>
              <a:t> </a:t>
            </a:r>
            <a:r>
              <a:rPr lang="ru-RU" sz="2400" b="1" dirty="0" smtClean="0"/>
              <a:t>помощью пожарной машины</a:t>
            </a:r>
            <a:endParaRPr lang="ru-RU" sz="2400" b="1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504710" y="4802603"/>
            <a:ext cx="4516580" cy="1047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</a:t>
            </a:r>
            <a:r>
              <a:rPr lang="ru-RU" sz="2800" b="1" dirty="0" smtClean="0"/>
              <a:t> </a:t>
            </a:r>
            <a:r>
              <a:rPr lang="ru-RU" sz="2800" b="1" dirty="0" smtClean="0"/>
              <a:t>помощью </a:t>
            </a:r>
            <a:r>
              <a:rPr lang="ru-RU" sz="2800" b="1" dirty="0" err="1" smtClean="0"/>
              <a:t>дрона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3990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13167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47406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18.Что </a:t>
            </a:r>
            <a:r>
              <a:rPr lang="ru-RU" b="1" dirty="0"/>
              <a:t>испугало воров, которые залезли в квартиру к Малышу 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i.ytimg.com/vi/RRIPlo82-cI/maxresdefaul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46" y="2151312"/>
            <a:ext cx="5602354" cy="36999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31429" y="2016376"/>
            <a:ext cx="4402182" cy="1066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</a:t>
            </a:r>
            <a:r>
              <a:rPr lang="ru-RU" sz="3600" b="1" dirty="0" smtClean="0"/>
              <a:t>вонок </a:t>
            </a:r>
            <a:r>
              <a:rPr lang="ru-RU" sz="3600" b="1" dirty="0" smtClean="0"/>
              <a:t>в дверь</a:t>
            </a:r>
            <a:endParaRPr lang="ru-RU" sz="3600" b="1" dirty="0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531429" y="3314258"/>
            <a:ext cx="4402182" cy="1062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</a:t>
            </a:r>
            <a:r>
              <a:rPr lang="ru-RU" sz="3600" b="1" dirty="0" smtClean="0"/>
              <a:t>ривидение</a:t>
            </a:r>
            <a:endParaRPr lang="ru-RU" sz="3600" b="1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531429" y="4702629"/>
            <a:ext cx="4402182" cy="1148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</a:t>
            </a:r>
            <a:r>
              <a:rPr lang="ru-RU" sz="3600" b="1" dirty="0" smtClean="0"/>
              <a:t>олицейские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3183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81589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0568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19.Что подарили на день рождения Малышу его брат и сестра?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i.ytimg.com/vi/FrCuK14Rfx0/maxresdefaul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1" y="1972491"/>
            <a:ext cx="5624973" cy="3670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57554" y="1851750"/>
            <a:ext cx="4258492" cy="10743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К</a:t>
            </a:r>
            <a:r>
              <a:rPr lang="ru-RU" sz="4000" b="1" dirty="0" smtClean="0"/>
              <a:t>омпьютер</a:t>
            </a:r>
            <a:endParaRPr lang="ru-RU" sz="4000" b="1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6557554" y="4750253"/>
            <a:ext cx="4258492" cy="10888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Т</a:t>
            </a:r>
            <a:r>
              <a:rPr lang="ru-RU" sz="4000" b="1" dirty="0" smtClean="0"/>
              <a:t>орт</a:t>
            </a:r>
            <a:endParaRPr lang="ru-RU" sz="4000" b="1" dirty="0"/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557554" y="3311185"/>
            <a:ext cx="4258492" cy="1101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</a:t>
            </a:r>
            <a:r>
              <a:rPr lang="ru-RU" sz="3600" b="1" dirty="0" smtClean="0"/>
              <a:t>люшевого </a:t>
            </a:r>
            <a:r>
              <a:rPr lang="ru-RU" sz="3600" b="1" dirty="0" smtClean="0"/>
              <a:t>щенка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6754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0552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0943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20.Какой </a:t>
            </a:r>
            <a:r>
              <a:rPr lang="ru-RU" b="1" dirty="0"/>
              <a:t>породы щенок, которого подарили Малышу на день рождение 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6982691" y="1977808"/>
            <a:ext cx="4620491" cy="10661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Ж</a:t>
            </a:r>
            <a:r>
              <a:rPr lang="ru-RU" sz="3200" b="1" dirty="0" smtClean="0"/>
              <a:t>есткошерстная </a:t>
            </a:r>
            <a:r>
              <a:rPr lang="ru-RU" sz="3200" b="1" dirty="0" smtClean="0"/>
              <a:t>такса</a:t>
            </a:r>
            <a:endParaRPr lang="ru-RU" sz="3200" b="1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982690" y="4655126"/>
            <a:ext cx="4620491" cy="11234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П</a:t>
            </a:r>
            <a:r>
              <a:rPr lang="ru-RU" sz="4000" b="1" dirty="0" smtClean="0"/>
              <a:t>екинес</a:t>
            </a:r>
            <a:endParaRPr lang="ru-RU" sz="4000" b="1" dirty="0"/>
          </a:p>
        </p:txBody>
      </p:sp>
      <p:pic>
        <p:nvPicPr>
          <p:cNvPr id="4098" name="Picture 2" descr="https://avatars.mds.yandex.net/get-zen_doc/192582/pub_5d6f77b55d636200adecea74_5d6f80f88c5be800af0f8845/scale_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8193"/>
            <a:ext cx="5181600" cy="388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9509759" y="6016446"/>
            <a:ext cx="2373975" cy="160515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Овал 3">
            <a:hlinkClick r:id="rId3" action="ppaction://hlinksldjump"/>
          </p:cNvPr>
          <p:cNvSpPr/>
          <p:nvPr/>
        </p:nvSpPr>
        <p:spPr>
          <a:xfrm>
            <a:off x="6982689" y="3331079"/>
            <a:ext cx="4620492" cy="1044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Д</a:t>
            </a:r>
            <a:r>
              <a:rPr lang="ru-RU" sz="3600" b="1" dirty="0" smtClean="0"/>
              <a:t>ворняга</a:t>
            </a: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46598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43798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79063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21.Что подарил на день рождение Малышу </a:t>
            </a:r>
            <a:r>
              <a:rPr lang="ru-RU" b="1" dirty="0" err="1"/>
              <a:t>К</a:t>
            </a:r>
            <a:r>
              <a:rPr lang="ru-RU" b="1" dirty="0" err="1" smtClean="0"/>
              <a:t>арлсон</a:t>
            </a:r>
            <a:r>
              <a:rPr lang="ru-RU" b="1" dirty="0" smtClean="0"/>
              <a:t>?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im0-tub-ru.yandex.net/i?id=8c4cc98033d24a0a545823c47e73f737-sr&amp;n=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6" y="1942306"/>
            <a:ext cx="5386131" cy="4117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505303" y="1838688"/>
            <a:ext cx="4193177" cy="9306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С</a:t>
            </a:r>
            <a:r>
              <a:rPr lang="ru-RU" sz="4000" b="1" dirty="0" smtClean="0"/>
              <a:t>висток</a:t>
            </a:r>
            <a:endParaRPr lang="ru-RU" sz="4000" b="1" dirty="0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505301" y="3262354"/>
            <a:ext cx="4193176" cy="975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М</a:t>
            </a:r>
            <a:r>
              <a:rPr lang="ru-RU" sz="4000" b="1" dirty="0" smtClean="0"/>
              <a:t>ашинку</a:t>
            </a:r>
            <a:endParaRPr lang="ru-RU" sz="4000" b="1" dirty="0"/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505300" y="4731037"/>
            <a:ext cx="4193177" cy="1013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</a:t>
            </a:r>
            <a:r>
              <a:rPr lang="ru-RU" sz="3600" b="1" dirty="0" smtClean="0"/>
              <a:t>одзорную </a:t>
            </a:r>
            <a:r>
              <a:rPr lang="ru-RU" sz="3600" b="1" dirty="0" smtClean="0"/>
              <a:t>трубу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8831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   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73" y="1690688"/>
            <a:ext cx="3927295" cy="357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696402" y="54124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56685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  НЕ ПРАВИЛЬНО</a:t>
            </a:r>
            <a:endParaRPr lang="ru-RU" sz="6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18" y="1469375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81400" y="5247552"/>
            <a:ext cx="4378036" cy="1177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Далее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22465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            </a:t>
            </a:r>
            <a:r>
              <a:rPr lang="ru-RU" sz="6000" b="1" dirty="0" smtClean="0">
                <a:solidFill>
                  <a:srgbClr val="7030A0"/>
                </a:solidFill>
              </a:rPr>
              <a:t>До новых встреч!           </a:t>
            </a:r>
            <a:endParaRPr lang="ru-RU" sz="6000" b="1" dirty="0">
              <a:solidFill>
                <a:srgbClr val="7030A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77" y="1690688"/>
            <a:ext cx="4491990" cy="449199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744" y="1893276"/>
            <a:ext cx="6036297" cy="4024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062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19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36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1500</TotalTime>
  <Words>464</Words>
  <Application>Microsoft Office PowerPoint</Application>
  <PresentationFormat>Широкоэкранный</PresentationFormat>
  <Paragraphs>174</Paragraphs>
  <Slides>66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0" baseType="lpstr">
      <vt:lpstr>Arial</vt:lpstr>
      <vt:lpstr>Calibri</vt:lpstr>
      <vt:lpstr>Calibri Light</vt:lpstr>
      <vt:lpstr>Тема Office</vt:lpstr>
      <vt:lpstr>Презентация PowerPoint</vt:lpstr>
      <vt:lpstr>1.В какой стране живут Малыш и Карлсон?</vt:lpstr>
      <vt:lpstr>                  ПРАВИЛЬНО</vt:lpstr>
      <vt:lpstr>              НЕ ПРАВИЛЬНО</vt:lpstr>
      <vt:lpstr> 2.Почему дом, в котором жила семья Малыша был необыкновенным?  </vt:lpstr>
      <vt:lpstr>                  ПРАВИЛЬНО</vt:lpstr>
      <vt:lpstr>              НЕ ПРАВИЛЬНО</vt:lpstr>
      <vt:lpstr>  3.  Из скольких человек состояла его семья?  </vt:lpstr>
      <vt:lpstr>                  ПРАВИЛЬНО</vt:lpstr>
      <vt:lpstr>              НЕ ПРАВИЛЬНО</vt:lpstr>
      <vt:lpstr>4.Как на самом деле звали Малыша?</vt:lpstr>
      <vt:lpstr>                  ПРАВИЛЬНО</vt:lpstr>
      <vt:lpstr>              НЕ ПРАВИЛЬНО</vt:lpstr>
      <vt:lpstr>5.Как звали брата Малыша? </vt:lpstr>
      <vt:lpstr>                  ПРАВИЛЬНО</vt:lpstr>
      <vt:lpstr>              НЕ ПРАВИЛЬНО</vt:lpstr>
      <vt:lpstr>   6.В какой день для Малыша, он познакомился с Карлсоном?  </vt:lpstr>
      <vt:lpstr>                  ПРАВИЛЬНО</vt:lpstr>
      <vt:lpstr>              НЕ ПРАВИЛЬНО</vt:lpstr>
      <vt:lpstr> 7.Сколько лет было Карлсону?</vt:lpstr>
      <vt:lpstr>                  ПРАВИЛЬНО</vt:lpstr>
      <vt:lpstr>              НЕ ПРАВИЛЬНО</vt:lpstr>
      <vt:lpstr>     8.Какие вредные привычки были у  Карлсона ? </vt:lpstr>
      <vt:lpstr>                  ПРАВИЛЬНО</vt:lpstr>
      <vt:lpstr>              НЕ ПРАВИЛЬНО</vt:lpstr>
      <vt:lpstr>9.Где был спрятан домик Карлсона?</vt:lpstr>
      <vt:lpstr>                  ПРАВИЛЬНО</vt:lpstr>
      <vt:lpstr>              НЕ ПРАВИЛЬНО</vt:lpstr>
      <vt:lpstr>10.Что взял Карлсон с книжной полки?</vt:lpstr>
      <vt:lpstr>                  ПРАВИЛЬНО</vt:lpstr>
      <vt:lpstr>              НЕ ПРАВИЛЬНО</vt:lpstr>
      <vt:lpstr> 11.Чем была испорчена книжная полка?</vt:lpstr>
      <vt:lpstr>                  ПРАВИЛЬНО</vt:lpstr>
      <vt:lpstr>              НЕ ПРАВИЛЬНО</vt:lpstr>
      <vt:lpstr>12.Почему паровая машина взорвалась?</vt:lpstr>
      <vt:lpstr>                  ПРАВИЛЬНО</vt:lpstr>
      <vt:lpstr>              НЕ ПРАВИЛЬНО</vt:lpstr>
      <vt:lpstr>13.Что Малыш подарил Карлсону , чтобы тот не обижался?  </vt:lpstr>
      <vt:lpstr>                  ПРАВИЛЬНО</vt:lpstr>
      <vt:lpstr>              НЕ ПРАВИЛЬНО</vt:lpstr>
      <vt:lpstr>14.Как Малыш и Карлсон рассердили сестру Беттан?</vt:lpstr>
      <vt:lpstr>                  ПРАВИЛЬНО</vt:lpstr>
      <vt:lpstr>              НЕ ПРАВИЛЬНО</vt:lpstr>
      <vt:lpstr>15.Что было изображено  на единственной картине в домике Карлсона</vt:lpstr>
      <vt:lpstr>                  ПРАВИЛЬНО</vt:lpstr>
      <vt:lpstr>              НЕ ПРАВИЛЬНО</vt:lpstr>
      <vt:lpstr>16.Где Малыш взял деньги, чтобы вылечить Карлсона?</vt:lpstr>
      <vt:lpstr>                  ПРАВИЛЬНО</vt:lpstr>
      <vt:lpstr>              НЕ ПРАВИЛЬНО</vt:lpstr>
      <vt:lpstr>17.С помощью чего сняли Малыша с крыши?</vt:lpstr>
      <vt:lpstr>                  ПРАВИЛЬНО</vt:lpstr>
      <vt:lpstr>              НЕ ПРАВИЛЬНО</vt:lpstr>
      <vt:lpstr>18.Что испугало воров, которые залезли в квартиру к Малышу ?</vt:lpstr>
      <vt:lpstr>                  ПРАВИЛЬНО</vt:lpstr>
      <vt:lpstr>              НЕ ПРАВИЛЬНО</vt:lpstr>
      <vt:lpstr>19.Что подарили на день рождения Малышу его брат и сестра?</vt:lpstr>
      <vt:lpstr>                  ПРАВИЛЬНО</vt:lpstr>
      <vt:lpstr>              НЕ ПРАВИЛЬНО</vt:lpstr>
      <vt:lpstr>20.Какой породы щенок, которого подарили Малышу на день рождение  </vt:lpstr>
      <vt:lpstr>                  ПРАВИЛЬНО</vt:lpstr>
      <vt:lpstr>              НЕ ПРАВИЛЬНО</vt:lpstr>
      <vt:lpstr>21.Что подарил на день рождение Малышу Карлсон?</vt:lpstr>
      <vt:lpstr>                  ПРАВИЛЬНО</vt:lpstr>
      <vt:lpstr>              НЕ ПРАВИЛЬНО</vt:lpstr>
      <vt:lpstr>            До новых встреч!         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122</cp:revision>
  <dcterms:created xsi:type="dcterms:W3CDTF">2020-04-06T19:10:21Z</dcterms:created>
  <dcterms:modified xsi:type="dcterms:W3CDTF">2020-04-10T11:47:41Z</dcterms:modified>
</cp:coreProperties>
</file>