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8" r:id="rId2"/>
    <p:sldId id="257" r:id="rId3"/>
    <p:sldId id="25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6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046"/>
    <a:srgbClr val="800080"/>
    <a:srgbClr val="212911"/>
    <a:srgbClr val="642F04"/>
    <a:srgbClr val="351413"/>
    <a:srgbClr val="1A210D"/>
    <a:srgbClr val="AE5DFF"/>
    <a:srgbClr val="D4D3DF"/>
    <a:srgbClr val="DBD3E5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0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03428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30.jpeg"/><Relationship Id="rId4" Type="http://schemas.openxmlformats.org/officeDocument/2006/relationships/image" Target="../media/image12.png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hyperlink" Target="http://hijos.ru/wp-content/uploads/2012/12/number1_22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4.jpeg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4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34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4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image" Target="../media/image5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gif"/><Relationship Id="rId12" Type="http://schemas.openxmlformats.org/officeDocument/2006/relationships/image" Target="../media/image55.png"/><Relationship Id="rId2" Type="http://schemas.openxmlformats.org/officeDocument/2006/relationships/audio" Target="file:///G:\&#1087;&#1088;&#1072;&#1074;&#1072;\&#1055;&#1088;&#1072;&#1074;&#1072;%20&#1088;&#1077;&#1073;&#1077;&#1085;&#1082;&#1072;%202018\&#1040;&#1091;&#1076;&#1080;&#1086;.wma" TargetMode="External"/><Relationship Id="rId1" Type="http://schemas.microsoft.com/office/2007/relationships/media" Target="file:///G:\&#1087;&#1088;&#1072;&#1074;&#1072;\&#1055;&#1088;&#1072;&#1074;&#1072;%20&#1088;&#1077;&#1073;&#1077;&#1085;&#1082;&#1072;%202018\&#1040;&#1091;&#1076;&#1080;&#1086;.wma" TargetMode="External"/><Relationship Id="rId6" Type="http://schemas.openxmlformats.org/officeDocument/2006/relationships/image" Target="../media/image51.gif"/><Relationship Id="rId11" Type="http://schemas.openxmlformats.org/officeDocument/2006/relationships/image" Target="../media/image54.gif"/><Relationship Id="rId5" Type="http://schemas.openxmlformats.org/officeDocument/2006/relationships/image" Target="../media/image2.jpeg"/><Relationship Id="rId10" Type="http://schemas.openxmlformats.org/officeDocument/2006/relationships/image" Target="../media/image29.gif"/><Relationship Id="rId4" Type="http://schemas.openxmlformats.org/officeDocument/2006/relationships/audio" Target="../media/audio1.wav"/><Relationship Id="rId9" Type="http://schemas.openxmlformats.org/officeDocument/2006/relationships/hyperlink" Target="http://smiles.33b.ru/smile.103428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image" Target="../media/image2.jpe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eisfree.com/content1/pic/zip/201122421113324977801.jpg" TargetMode="External"/><Relationship Id="rId7" Type="http://schemas.openxmlformats.org/officeDocument/2006/relationships/hyperlink" Target="http://elenaranko.ucoz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1.yapfiles.ru/files/496437/uzor.png" TargetMode="External"/><Relationship Id="rId5" Type="http://schemas.openxmlformats.org/officeDocument/2006/relationships/hyperlink" Target="http://img3.proshkolu.ru/content/media/pic/std/1000000/735000/734039-8f53ddc9c9751a99.jpg" TargetMode="External"/><Relationship Id="rId4" Type="http://schemas.openxmlformats.org/officeDocument/2006/relationships/hyperlink" Target="http://sluhi.com.ua/images/news/58-12022225594794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hyperlink" Target="http://tolkslovar.ru/r6354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71670" y="1842105"/>
            <a:ext cx="6143668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35696" y="475221"/>
            <a:ext cx="7056784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Arial" pitchFamily="34" charset="0"/>
              </a:rPr>
              <a:t>Краткое описание, методические рекомендации по использованию: </a:t>
            </a:r>
            <a:endParaRPr lang="ru-RU" i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</a:rPr>
              <a:t>   В данную интерактивную игру можно играть, разделившись на команды, а также индивидуально.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</a:rPr>
              <a:t> Для начала игры необходимо на слайде </a:t>
            </a:r>
            <a:r>
              <a:rPr lang="ru-RU" sz="1400" dirty="0" smtClean="0">
                <a:latin typeface="Arial" pitchFamily="34" charset="0"/>
              </a:rPr>
              <a:t>3 </a:t>
            </a:r>
            <a:r>
              <a:rPr lang="ru-RU" sz="1400" dirty="0">
                <a:latin typeface="Arial" pitchFamily="34" charset="0"/>
              </a:rPr>
              <a:t>нажать на кнопку «начать игру», появится игровое поле.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</a:rPr>
              <a:t>Задания разбиты на 5 категорий – номинации. В каждой категории настроены 5 вопросов стоимостью 10, 20, 30, 40, 50 баллов.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</a:rPr>
              <a:t> </a:t>
            </a:r>
            <a:r>
              <a:rPr lang="ru-RU" sz="1400" dirty="0">
                <a:latin typeface="Arial" pitchFamily="34" charset="0"/>
              </a:rPr>
              <a:t>Игравший выбирает номинацию и стоимость вопроса, на который будет отвечать. Нажимает на выбранную цифру  (10, 20, 30, 40 или 50 </a:t>
            </a:r>
            <a:r>
              <a:rPr lang="ru-RU" sz="1400">
                <a:latin typeface="Arial" pitchFamily="34" charset="0"/>
              </a:rPr>
              <a:t>- </a:t>
            </a:r>
            <a:r>
              <a:rPr lang="ru-RU" sz="1400" smtClean="0">
                <a:latin typeface="Arial" pitchFamily="34" charset="0"/>
              </a:rPr>
              <a:t>триггер</a:t>
            </a:r>
            <a:r>
              <a:rPr lang="ru-RU" sz="1400" dirty="0">
                <a:latin typeface="Arial" pitchFamily="34" charset="0"/>
              </a:rPr>
              <a:t>), появляется задание. Для проверки правильности ответа необходимо нажать на знак вопроса на слайде, появится правильный ответ.  В слайдах с </a:t>
            </a:r>
            <a:r>
              <a:rPr lang="ru-RU" sz="1400" dirty="0" smtClean="0">
                <a:latin typeface="Arial" pitchFamily="34" charset="0"/>
              </a:rPr>
              <a:t>25 </a:t>
            </a:r>
            <a:r>
              <a:rPr lang="ru-RU" sz="1400" dirty="0">
                <a:latin typeface="Arial" pitchFamily="34" charset="0"/>
              </a:rPr>
              <a:t>по </a:t>
            </a:r>
            <a:r>
              <a:rPr lang="ru-RU" sz="1400" dirty="0" smtClean="0">
                <a:latin typeface="Arial" pitchFamily="34" charset="0"/>
              </a:rPr>
              <a:t>28 </a:t>
            </a:r>
            <a:r>
              <a:rPr lang="ru-RU" sz="1400" dirty="0">
                <a:latin typeface="Arial" pitchFamily="34" charset="0"/>
              </a:rPr>
              <a:t>в задании заложено два вопроса, сначала назвать сказку, а затем определить право ребёнка. Поэтому, для проверки правильности ответа первый раз нажимаете на вопрос – появляется иллюстрация сказки, второй раз нажимаете на знак вопроса – появляется ответ с правом ребёнка.  Для продолжения игры необходимо нажать на кнопку «домик» (триггер) в правом нижнем углу.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</a:rPr>
              <a:t> Сыгравший вопрос после возвращения на игровое поле исчезает. </a:t>
            </a:r>
            <a:endParaRPr lang="ru-RU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</a:rPr>
              <a:t>Выполнив все задания, нажмите на слайде </a:t>
            </a:r>
            <a:r>
              <a:rPr lang="ru-RU" sz="1400" dirty="0" smtClean="0">
                <a:latin typeface="Arial" pitchFamily="34" charset="0"/>
              </a:rPr>
              <a:t>3  </a:t>
            </a:r>
            <a:r>
              <a:rPr lang="ru-RU" sz="1400" dirty="0">
                <a:latin typeface="Arial" pitchFamily="34" charset="0"/>
              </a:rPr>
              <a:t>на </a:t>
            </a:r>
            <a:r>
              <a:rPr lang="ru-RU" sz="1400" dirty="0" smtClean="0">
                <a:latin typeface="Arial" pitchFamily="34" charset="0"/>
              </a:rPr>
              <a:t>           перейдёте  </a:t>
            </a:r>
            <a:r>
              <a:rPr lang="ru-RU" sz="1400" dirty="0">
                <a:latin typeface="Arial" pitchFamily="34" charset="0"/>
              </a:rPr>
              <a:t>к </a:t>
            </a:r>
            <a:r>
              <a:rPr lang="ru-RU" sz="1400" dirty="0" smtClean="0">
                <a:latin typeface="Arial" pitchFamily="34" charset="0"/>
              </a:rPr>
              <a:t>слайду 30,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</a:rPr>
              <a:t>где участники игры смогут познакомиться со стихотворением под музыкальное сопровождение.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</a:rPr>
              <a:t>Удачи!</a:t>
            </a:r>
            <a:endParaRPr lang="ru-RU" sz="1400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61" y="5143746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47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071810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Имя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143768" y="214311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116632"/>
            <a:ext cx="5832648" cy="76944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4400" b="1" cap="all" dirty="0">
                <a:latin typeface="Times New Roman" pitchFamily="18" charset="0"/>
                <a:cs typeface="Times New Roman" pitchFamily="18" charset="0"/>
              </a:rPr>
              <a:t>права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857232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Статья 7</a:t>
            </a:r>
          </a:p>
          <a:p>
            <a:r>
              <a:rPr lang="ru-RU" sz="2800" dirty="0" smtClean="0">
                <a:latin typeface="Georgia" pitchFamily="18" charset="0"/>
              </a:rPr>
              <a:t> Ребенок регистрируется сразу же после рождения и с момента рождения имеет право на  … 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643182"/>
            <a:ext cx="4214842" cy="3948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85852" y="2714620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Образование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3042" y="1000108"/>
            <a:ext cx="71774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Статья 28 </a:t>
            </a:r>
          </a:p>
          <a:p>
            <a:r>
              <a:rPr lang="ru-RU" sz="2800" dirty="0" smtClean="0">
                <a:latin typeface="Georgia" pitchFamily="18" charset="0"/>
              </a:rPr>
              <a:t> Государства-участники признают право ребенка на …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143636" y="192880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права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3" name="Picture 1" descr="K:\Анимашки\2 (79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714752"/>
            <a:ext cx="2500330" cy="2231346"/>
          </a:xfrm>
          <a:prstGeom prst="rect">
            <a:avLst/>
          </a:prstGeom>
          <a:noFill/>
        </p:spPr>
      </p:pic>
      <p:pic>
        <p:nvPicPr>
          <p:cNvPr id="10" name="Picture 24" descr="bbede0006c530d485ca772fc67e59d7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3857628"/>
            <a:ext cx="1517778" cy="2528893"/>
          </a:xfrm>
          <a:prstGeom prst="rect">
            <a:avLst/>
          </a:prstGeom>
          <a:noFill/>
        </p:spPr>
      </p:pic>
      <p:pic>
        <p:nvPicPr>
          <p:cNvPr id="18" name="Picture 2" descr="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3857628"/>
            <a:ext cx="3728642" cy="2733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14744" y="3000372"/>
            <a:ext cx="5177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здоровья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000108"/>
            <a:ext cx="4734288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Статья 24 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Закрепляет права детей на охрану их жизни и …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286644" y="114298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права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&amp;Bcy;&amp;ucy;&amp;dcy;&amp;softcy; &amp;zcy;&amp;dcy;&amp;ocy;&amp;rcy;&amp;ocy;&amp;vcy;! - &amp;Icy;&amp;rcy;&amp;icy;&amp;ncy;&amp;acy; &amp;Lcy;&amp;iecy;&amp;ocy;&amp;ncy;&amp;icy;&amp;dcy;&amp;ocy;&amp;vcy;&amp;ncy;&amp;acy; &amp;Gcy;&amp;lcy;&amp;ucy;&amp;shcy;&amp;kcy;&amp;ocy;&amp;vcy;&amp;a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71810"/>
            <a:ext cx="3344838" cy="28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9857" y="3929066"/>
            <a:ext cx="3638167" cy="2667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1472" y="2500306"/>
            <a:ext cx="778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Конвенция  о правах ребёнка.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3108" y="1071546"/>
            <a:ext cx="5143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Какой основной международный документ закрепляет права детей?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357950" y="314324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права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143248"/>
            <a:ext cx="2928958" cy="3592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14324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i="1" dirty="0" smtClean="0">
                <a:latin typeface="Georgia" pitchFamily="18" charset="0"/>
              </a:rPr>
              <a:t>           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1 июня!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57290" y="1714488"/>
            <a:ext cx="47863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день, когда в нашей стране отмечают День защиты детей?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4400" b="1" cap="all">
                <a:latin typeface="Times New Roman" pitchFamily="18" charset="0"/>
                <a:cs typeface="Times New Roman" pitchFamily="18" charset="0"/>
              </a:rPr>
              <a:t>: даты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5074" y="1628800"/>
            <a:ext cx="1453270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i066.radikal.ru/1306/54/8a11f9e23885.jpg"/>
          <p:cNvPicPr/>
          <p:nvPr/>
        </p:nvPicPr>
        <p:blipFill>
          <a:blip r:embed="rId7" cstate="print"/>
          <a:srcRect b="26203"/>
          <a:stretch>
            <a:fillRect/>
          </a:stretch>
        </p:blipFill>
        <p:spPr bwMode="auto">
          <a:xfrm>
            <a:off x="1071538" y="4143380"/>
            <a:ext cx="45720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28662" y="3143248"/>
            <a:ext cx="3857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1 сентября!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28728" y="1628800"/>
            <a:ext cx="45005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дату, когда в нашей стране отмечается День Знаний?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264" y="178592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4400" b="1" cap="all">
                <a:latin typeface="Times New Roman" pitchFamily="18" charset="0"/>
                <a:cs typeface="Times New Roman" pitchFamily="18" charset="0"/>
              </a:rPr>
              <a:t>: даты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hijos.ru/wp-content/uploads/2012/12/number1_22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786190"/>
            <a:ext cx="385765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portal.etherway.ru/uploads/images/00/00/72/2011/09/01/556d35.png"/>
          <p:cNvPicPr/>
          <p:nvPr/>
        </p:nvPicPr>
        <p:blipFill>
          <a:blip r:embed="rId9" cstate="print"/>
          <a:srcRect r="14516"/>
          <a:stretch>
            <a:fillRect/>
          </a:stretch>
        </p:blipFill>
        <p:spPr bwMode="auto">
          <a:xfrm>
            <a:off x="4143372" y="2857496"/>
            <a:ext cx="22145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2643182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 14 лет.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14480" y="1628800"/>
            <a:ext cx="65722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каком возрасте человек в нашей стране впервые получает паспорт?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570" y="292893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4400" b="1" cap="all">
                <a:latin typeface="Times New Roman" pitchFamily="18" charset="0"/>
                <a:cs typeface="Times New Roman" pitchFamily="18" charset="0"/>
              </a:rPr>
              <a:t>: даты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m5-tub-ru.yandex.net/i?id=465917844-5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3500438"/>
            <a:ext cx="4227701" cy="312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86000" y="6072206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…Читайте, завидуйте, </a:t>
            </a:r>
          </a:p>
          <a:p>
            <a:r>
              <a:rPr lang="ru-RU" sz="2000" dirty="0" smtClean="0"/>
              <a:t>Я гражданин …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 18 лет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71604" y="1628800"/>
            <a:ext cx="53578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 какого возраста гражданин России начинает полностью  осуществлять свои права?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228599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4400" b="1" cap="all">
                <a:latin typeface="Times New Roman" pitchFamily="18" charset="0"/>
                <a:cs typeface="Times New Roman" pitchFamily="18" charset="0"/>
              </a:rPr>
              <a:t>: даты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img1.liveinternet.ru/images/attach/c/6/93/425/93425683_large_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143248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28662" y="3286124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20 ноября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918" y="1000108"/>
            <a:ext cx="4214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дату, когда отмечают Всемирный день прав ребёнка?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264" y="171448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ahgz.de/news/pics/show/hilft-kindern-unicef_27888.gif"/>
          <p:cNvPicPr>
            <a:picLocks noChangeAspect="1" noChangeArrowheads="1"/>
          </p:cNvPicPr>
          <p:nvPr/>
        </p:nvPicPr>
        <p:blipFill>
          <a:blip r:embed="rId7" cstate="print"/>
          <a:srcRect l="23104" t="14592" r="21801" b="13344"/>
          <a:stretch>
            <a:fillRect/>
          </a:stretch>
        </p:blipFill>
        <p:spPr bwMode="auto">
          <a:xfrm>
            <a:off x="857224" y="4431443"/>
            <a:ext cx="3286148" cy="242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kupyura.ru/_files/4/7/4702407.jpg"/>
          <p:cNvPicPr>
            <a:picLocks noChangeAspect="1" noChangeArrowheads="1"/>
          </p:cNvPicPr>
          <p:nvPr/>
        </p:nvPicPr>
        <p:blipFill>
          <a:blip r:embed="rId8" cstate="print"/>
          <a:srcRect l="15672" r="14925"/>
          <a:stretch>
            <a:fillRect/>
          </a:stretch>
        </p:blipFill>
        <p:spPr bwMode="auto">
          <a:xfrm>
            <a:off x="4429124" y="3000372"/>
            <a:ext cx="2500330" cy="360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2996952"/>
            <a:ext cx="3456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Проступок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70854" y="1373092"/>
            <a:ext cx="7429520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</a:t>
            </a:r>
            <a:r>
              <a:rPr lang="ru-RU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Ситуация. 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Алексей ехал на автобусе, не купив билета.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Дайте определение действия с точки зрения УК.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6296" y="249289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0464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4400" b="1" cap="all" dirty="0">
                <a:latin typeface="Times New Roman" pitchFamily="18" charset="0"/>
                <a:cs typeface="Times New Roman" pitchFamily="18" charset="0"/>
              </a:rPr>
              <a:t>УК</a:t>
            </a:r>
          </a:p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(уголовный кодекс)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515719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00080"/>
                </a:solidFill>
                <a:latin typeface="Century" panose="02040604050505020304" pitchFamily="18" charset="0"/>
              </a:rPr>
              <a:t>РОПСУПОКТ</a:t>
            </a:r>
            <a:endParaRPr lang="ru-RU" sz="4800" b="1" dirty="0">
              <a:solidFill>
                <a:srgbClr val="800080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64502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…. – это нарушение правил поведения, вызывающее поведение</a:t>
            </a:r>
            <a:r>
              <a:rPr lang="ru-RU" dirty="0" smtClean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691680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260649"/>
            <a:ext cx="727280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игра:</a:t>
            </a:r>
          </a:p>
          <a:p>
            <a:pPr algn="ctr"/>
            <a:endParaRPr lang="ru-RU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Страну прав и обязанностей»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264" y="1124744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907704" y="1340768"/>
            <a:ext cx="1174526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552" y="2924944"/>
            <a:ext cx="5184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Правонарушение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918" y="857233"/>
            <a:ext cx="7358082" cy="287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Ситуация.</a:t>
            </a:r>
            <a:r>
              <a:rPr lang="ru-RU" sz="2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Гражданин, управляя машиной, нарушил правила дорожного движения.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Дайте определение действия с точки зрения УК.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263691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0625" y="152925"/>
            <a:ext cx="5832648" cy="800219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Номинация: УК</a:t>
            </a:r>
          </a:p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(уголовный кодекс)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545437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80"/>
                </a:solidFill>
                <a:latin typeface="Century" panose="02040604050505020304" pitchFamily="18" charset="0"/>
              </a:rPr>
              <a:t>РАПВОРАНУНЕШИЕ</a:t>
            </a:r>
            <a:endParaRPr lang="ru-RU" sz="4400" b="1" dirty="0">
              <a:solidFill>
                <a:srgbClr val="800080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364502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… - это нарушение закона, за которое предусмотрено наказание для взрослых и подростков с 16 лет.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9512" y="2852936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Преступление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28728" y="928670"/>
            <a:ext cx="7500990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u="sng" dirty="0" smtClean="0">
                <a:latin typeface="Georgia" pitchFamily="18" charset="0"/>
              </a:rPr>
              <a:t>  </a:t>
            </a:r>
            <a:r>
              <a:rPr lang="ru-RU" sz="2000" dirty="0" smtClean="0">
                <a:latin typeface="Georgia" pitchFamily="18" charset="0"/>
              </a:rPr>
              <a:t>         </a:t>
            </a:r>
            <a:r>
              <a:rPr lang="ru-RU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Ситуация.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     Иван и Николай совершили кражу    ноутбука.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Дайте оценку поведения с точки зрения УК.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234888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188640"/>
            <a:ext cx="5832648" cy="800219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Номинация: УК</a:t>
            </a:r>
          </a:p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(уголовный кодекс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0124" y="5748526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80"/>
                </a:solidFill>
                <a:latin typeface="Century" panose="02040604050505020304" pitchFamily="18" charset="0"/>
              </a:rPr>
              <a:t>РЕПСУТЛЕНИПЕ</a:t>
            </a:r>
            <a:endParaRPr lang="ru-RU" sz="4400" b="1" dirty="0">
              <a:solidFill>
                <a:srgbClr val="800080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3645024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… - это серьёзное нарушение закона взрослыми людьми или несовершеннолетними, достигшими возраста привлечения к уголовной ответственности.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28860" y="3501008"/>
            <a:ext cx="64636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Закон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714488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… - документ, который регулирует права людей.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2132" y="242886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800219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Номинация: УК</a:t>
            </a:r>
          </a:p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(уголовный кодекс)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907704" y="472514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80"/>
                </a:solidFill>
                <a:latin typeface="Century" panose="02040604050505020304" pitchFamily="18" charset="0"/>
              </a:rPr>
              <a:t>КОНЗА</a:t>
            </a:r>
            <a:endParaRPr lang="ru-RU" sz="4400" b="1" dirty="0">
              <a:solidFill>
                <a:srgbClr val="80008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3501008"/>
            <a:ext cx="7215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Предотвратить новые нарушения закона.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чём цель наказания?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5140" y="185736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800219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Номинация: УК</a:t>
            </a:r>
          </a:p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(уголовный кодекс)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444208" y="2636912"/>
            <a:ext cx="23042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Право на отдых и досуг.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35814" y="1073112"/>
            <a:ext cx="7034554" cy="355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solidFill>
                  <a:srgbClr val="00B050"/>
                </a:solidFill>
                <a:latin typeface="Georgia" pitchFamily="18" charset="0"/>
              </a:rPr>
              <a:t>Угадай название сказки, определи право ребёнка, которое было нарушено. </a:t>
            </a:r>
          </a:p>
          <a:p>
            <a:pPr>
              <a:spcBef>
                <a:spcPct val="20000"/>
              </a:spcBef>
            </a:pPr>
            <a:endParaRPr lang="ru-RU" sz="10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Эта девушка, ребята,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Разве в чём-то виновата?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Злая мачеха, сестрицы…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Шить они не мастерицы.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Сто часов сидит подряд,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Чтоб на бал им сшить наряд.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2855" y="89870"/>
            <a:ext cx="5616624" cy="954107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помоги</a:t>
            </a:r>
          </a:p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Герою сказки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114184" y="1574816"/>
            <a:ext cx="1656184" cy="271464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3273" y="4716952"/>
            <a:ext cx="2694328" cy="197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0" name="Picture 2" descr="http://lady.webnice.ru/img/2012/12/img20121218224420_79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581128"/>
            <a:ext cx="2895903" cy="21410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613096" y="4077749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Право на охрану здоровья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89593" y="923198"/>
            <a:ext cx="7034554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solidFill>
                  <a:srgbClr val="00B050"/>
                </a:solidFill>
                <a:latin typeface="Georgia" pitchFamily="18" charset="0"/>
              </a:rPr>
              <a:t>Назови сказку и определи, о каком праве ребёнка говорится в сказке: 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«…Приходи к нему лечиться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И корова и волчица,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И жучок и паучок,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И медведица,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Всех излечит исцелит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Добрый доктор…»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164288" y="115890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9732" y="9890"/>
            <a:ext cx="5832648" cy="954107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помоги</a:t>
            </a:r>
          </a:p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Герою сказки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hotab.ru/imajes/doktor/doktor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356" y="4429132"/>
            <a:ext cx="3570388" cy="2428868"/>
          </a:xfrm>
          <a:prstGeom prst="rect">
            <a:avLst/>
          </a:prstGeom>
          <a:noFill/>
        </p:spPr>
      </p:pic>
      <p:pic>
        <p:nvPicPr>
          <p:cNvPr id="1026" name="Picture 2" descr="K:\анимац.картинки\дети феи\windelwi00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1609" y="4453935"/>
            <a:ext cx="3000396" cy="24695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0791" y="3753437"/>
            <a:ext cx="7715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Право на безопасное существование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14480" y="928670"/>
            <a:ext cx="7105992" cy="15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solidFill>
                  <a:srgbClr val="00B050"/>
                </a:solidFill>
                <a:latin typeface="Georgia" pitchFamily="18" charset="0"/>
              </a:rPr>
              <a:t>Назови сказку и определи, о каком праве ребёнка говорится в сказке: </a:t>
            </a:r>
          </a:p>
          <a:p>
            <a:pPr>
              <a:spcBef>
                <a:spcPct val="20000"/>
              </a:spcBef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215206" y="34290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3415" y="32513"/>
            <a:ext cx="5832648" cy="954107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b="1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8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помоги</a:t>
            </a:r>
            <a:endParaRPr lang="ru-RU" sz="28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Герою сказки</a:t>
            </a:r>
            <a:endParaRPr lang="ru-RU" sz="2800" b="1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571612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                   </a:t>
            </a:r>
            <a:r>
              <a:rPr lang="ru-RU" dirty="0" smtClean="0">
                <a:latin typeface="Georgia" pitchFamily="18" charset="0"/>
              </a:rPr>
              <a:t>«Налетели гуси-лебеди, подхватили мальчика, унесли на крылышках. Пришла девочка, глядь - братца нету! Ахнула, кинулась туда-сюда - нету! Кликала, заливалась слезами, причитала, что худо будет от отца и матери, - братец не откликнулся! Выбежала в чистое поле; метнулись вдалеке гуси-лебеди и пропали за темным лесом. Гуси-лебеди давно себе дурную славу нажили, много шкодили и маленьких детей </a:t>
            </a:r>
            <a:r>
              <a:rPr lang="ru-RU" dirty="0" err="1" smtClean="0">
                <a:latin typeface="Georgia" pitchFamily="18" charset="0"/>
              </a:rPr>
              <a:t>крадывали</a:t>
            </a:r>
            <a:r>
              <a:rPr lang="ru-RU" dirty="0" smtClean="0">
                <a:latin typeface="Georgia" pitchFamily="18" charset="0"/>
              </a:rPr>
              <a:t>; девочка угадала, что они унесли ее братца…»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 b="12425"/>
          <a:stretch>
            <a:fillRect/>
          </a:stretch>
        </p:blipFill>
        <p:spPr bwMode="auto">
          <a:xfrm>
            <a:off x="4143372" y="4551544"/>
            <a:ext cx="3232406" cy="2306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8" name="Picture 2" descr="http://www.kkkm.ru/static/uploaded/images/news/large/52923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548188"/>
            <a:ext cx="3678266" cy="23098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4000504"/>
            <a:ext cx="8678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Право на отдых и свободу передвижений.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3219" y="1865496"/>
            <a:ext cx="774893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                       </a:t>
            </a:r>
            <a:r>
              <a:rPr lang="ru-RU" sz="2800" dirty="0" smtClean="0">
                <a:latin typeface="Georgia" pitchFamily="18" charset="0"/>
              </a:rPr>
              <a:t>    </a:t>
            </a:r>
            <a:r>
              <a:rPr lang="ru-RU" sz="2400" dirty="0" smtClean="0">
                <a:latin typeface="Georgia" pitchFamily="18" charset="0"/>
              </a:rPr>
              <a:t>«Мне очень хотелось посмотреть на тёплые края, где много мошек и комаров. Я такая умная и сообразительная! Я придумала способ передвижения: утки летели, а я ехала. Нужно только было, чтоб утки не крякали, а я не квакала».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643834" y="3357562"/>
            <a:ext cx="1500166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jili-bili.ru/files/labirint/big/18047901labmoiu1226433712.jpg"/>
          <p:cNvPicPr>
            <a:picLocks noChangeAspect="1" noChangeArrowheads="1"/>
          </p:cNvPicPr>
          <p:nvPr/>
        </p:nvPicPr>
        <p:blipFill>
          <a:blip r:embed="rId7" cstate="print"/>
          <a:srcRect t="7098" b="29022"/>
          <a:stretch>
            <a:fillRect/>
          </a:stretch>
        </p:blipFill>
        <p:spPr bwMode="auto">
          <a:xfrm>
            <a:off x="428596" y="4595499"/>
            <a:ext cx="3929090" cy="226250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l="6785" t="2789" r="5013" b="6943"/>
          <a:stretch>
            <a:fillRect/>
          </a:stretch>
        </p:blipFill>
        <p:spPr bwMode="auto">
          <a:xfrm>
            <a:off x="4572000" y="450054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31840" y="88822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i="1" dirty="0">
                <a:solidFill>
                  <a:srgbClr val="7030A0"/>
                </a:solidFill>
                <a:latin typeface="Georgia" pitchFamily="18" charset="0"/>
              </a:rPr>
              <a:t>Вспомните название сказки и определите, </a:t>
            </a: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каким </a:t>
            </a:r>
            <a:r>
              <a:rPr lang="ru-RU" b="1" i="1" dirty="0">
                <a:solidFill>
                  <a:srgbClr val="7030A0"/>
                </a:solidFill>
                <a:latin typeface="Georgia" pitchFamily="18" charset="0"/>
              </a:rPr>
              <a:t>правом    воспользовалась героиня этой сказки: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815916" y="5565162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Право на жизнь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59832" y="1220058"/>
            <a:ext cx="6624736" cy="381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solidFill>
                  <a:srgbClr val="7030A0"/>
                </a:solidFill>
                <a:latin typeface="Georgia" pitchFamily="18" charset="0"/>
              </a:rPr>
              <a:t>О каких правах ребёнка идёт речь в этом отрывке: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«… не ешь меня, косой зайчик,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Я тебе песенку спою: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«Я колобок, колобок,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Я по коробу </a:t>
            </a:r>
            <a:r>
              <a:rPr lang="ru-RU" sz="2400" dirty="0" err="1" smtClean="0">
                <a:latin typeface="Georgia" pitchFamily="18" charset="0"/>
              </a:rPr>
              <a:t>скребён</a:t>
            </a:r>
            <a:r>
              <a:rPr lang="ru-RU" sz="2400" dirty="0" smtClean="0">
                <a:latin typeface="Georgia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По сусеку метён,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 окошке стужён,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Я от бабушки ушёл…»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942064" y="227810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2" y="25023"/>
            <a:ext cx="5832648" cy="954107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помоги</a:t>
            </a:r>
          </a:p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Герою сказки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stas-artkomics.ru/galery_01/Kolobok-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920" y="4779883"/>
            <a:ext cx="3027936" cy="20162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14546" y="0"/>
            <a:ext cx="6120680" cy="73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– ребёнок, я – человек,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должен иметь права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то, чтобы жить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свободной стране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 не там, где идёт война.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имею права на то, чтобы любить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то, чтобы быть любимым.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имею права на то, чтобы жить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свете быть самым счастливым.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имею права, чтобы мир на Земле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Царил всегда и везде.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имею права, чтобы в небе большом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 была тишина.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 права имеет дитя.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я прошу об одном: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в небе большом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огромной Земле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 были мир и покой.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57760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 descr="e0c959e71197b87ae98cf4559b29b1d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1147" y="1784879"/>
            <a:ext cx="1143008" cy="1560051"/>
          </a:xfrm>
          <a:prstGeom prst="rect">
            <a:avLst/>
          </a:prstGeom>
          <a:noFill/>
        </p:spPr>
      </p:pic>
      <p:pic>
        <p:nvPicPr>
          <p:cNvPr id="12" name="Рисунок 4" descr="0a4f488923716b024ee68941527cf924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215206" y="214290"/>
            <a:ext cx="13589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bbede0006c530d485ca772fc67e59d7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54975" y="2285992"/>
            <a:ext cx="1089025" cy="1814513"/>
          </a:xfrm>
          <a:prstGeom prst="rect">
            <a:avLst/>
          </a:prstGeom>
          <a:noFill/>
        </p:spPr>
      </p:pic>
      <p:pic>
        <p:nvPicPr>
          <p:cNvPr id="15" name="Picture 52" descr="b811fab76aa45b205357d542735d0a28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4214818"/>
            <a:ext cx="2571736" cy="2009167"/>
          </a:xfrm>
          <a:prstGeom prst="rect">
            <a:avLst/>
          </a:prstGeom>
          <a:noFill/>
        </p:spPr>
      </p:pic>
      <p:pic>
        <p:nvPicPr>
          <p:cNvPr id="17" name="Аудио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714480" y="285728"/>
            <a:ext cx="304800" cy="304800"/>
          </a:xfrm>
          <a:prstGeom prst="rect">
            <a:avLst/>
          </a:prstGeom>
        </p:spPr>
      </p:pic>
      <p:pic>
        <p:nvPicPr>
          <p:cNvPr id="2050" name="Picture 2" descr="&amp;Acy;&amp;ncy;&amp;icy;&amp;mcy;&amp;acy;&amp;shcy;&amp;kcy;&amp;icy; &amp;scy;&amp;pcy;&amp;ocy;&amp;rcy;&amp;tcy;, &amp;scy;&amp;pcy;&amp;ocy;&amp;rcy;&amp;tcy;&amp;icy;&amp;vcy;&amp;ncy;&amp;ycy;&amp;iecy; &amp;acy;&amp;ncy;&amp;icy;&amp;mcy;&amp;acy;&amp;shcy;&amp;kcy;&amp;icy;, &amp;acy;&amp;ncy;&amp;icy;&amp;mcy;&amp;acy;&amp;shcy;&amp;kcy;&amp;icy; &amp;scy;&amp;pcy;&amp;ocy;&amp;rcy;&amp;tcy;&amp;scy;&amp;mcy;&amp;iecy;&amp;ncy;&amp;ocy;&amp;vcy; | Smayli.ru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2" y="2564905"/>
            <a:ext cx="1150128" cy="20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sndAc>
      <p:stSnd>
        <p:snd r:embed="rId4" name="Аудио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33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36503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8511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7719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59727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824535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097501" y="2079075"/>
            <a:ext cx="3788295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142976" y="5013176"/>
            <a:ext cx="3788295" cy="639403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помоги</a:t>
            </a:r>
          </a:p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Герою сказки</a:t>
            </a:r>
          </a:p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142975" y="4149080"/>
            <a:ext cx="3789065" cy="735257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УК</a:t>
            </a:r>
          </a:p>
          <a:p>
            <a:pPr algn="ctr"/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уголовный кодекс</a:t>
            </a:r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142976" y="2825708"/>
            <a:ext cx="3788295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права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142975" y="3559402"/>
            <a:ext cx="3788295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: даты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488411" y="116632"/>
            <a:ext cx="61366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1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pic>
        <p:nvPicPr>
          <p:cNvPr id="39" name="Picture 3" descr="кнокпа зел">
            <a:hlinkClick r:id="rId32" action="ppaction://hlinksldjump"/>
          </p:cNvPr>
          <p:cNvPicPr>
            <a:picLocks noChangeAspect="1" noChangeArrowheads="1" noCrop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208511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95736" y="1484784"/>
            <a:ext cx="612068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Идея кнопки «домик»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Знак вопроса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Мудрая сова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Разделитель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6672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398496"/>
            <a:ext cx="6357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http://elenaranko.ucoz.ru/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- шаблон презентации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2928934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                        </a:t>
            </a:r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Мама 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357298"/>
            <a:ext cx="66967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Первое слово, 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главное слово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каждой судьбе…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769441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4000" b="1" cap="all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cap="all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6512" y="1628800"/>
            <a:ext cx="1381832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im7-tub-ru.yandex.net/i?id=243662717-2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357562"/>
            <a:ext cx="2135520" cy="2714644"/>
          </a:xfrm>
          <a:prstGeom prst="rect">
            <a:avLst/>
          </a:prstGeom>
          <a:noFill/>
        </p:spPr>
      </p:pic>
      <p:pic>
        <p:nvPicPr>
          <p:cNvPr id="20" name="Picture 46" descr="kalendula_kopij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0" y="5143512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6" descr="kalendula_kopij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6643702" y="5286388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6" descr="kalendula_kopij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403350" y="5919788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i47.fastpic.ru/big/2013/0618/d5/e451c3d39dcd922a5245187448c91cd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3857628"/>
            <a:ext cx="3121712" cy="2500330"/>
          </a:xfrm>
          <a:prstGeom prst="rect">
            <a:avLst/>
          </a:prstGeom>
          <a:noFill/>
        </p:spPr>
      </p:pic>
      <p:pic>
        <p:nvPicPr>
          <p:cNvPr id="19" name="Picture 46" descr="kalendula_kopij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2428860" y="5715016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6" descr="kalendula_kopij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5857884" y="5919788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36842">
            <a:off x="-2343510" y="1934025"/>
            <a:ext cx="1584326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-0.01783 C 0.08507 0.01458 0.07013 0.06203 0.09948 0.08912 C 0.1401 0.12939 0.21753 -0.00209 0.26666 0.0456 C 0.31059 0.08935 0.22257 0.18379 0.2651 0.22453 C 0.30954 0.26805 0.33264 0.15972 0.38003 0.20601 C 0.42291 0.24745 0.36753 0.2824 0.40538 0.31875 C 0.44184 0.35486 0.44757 0.29259 0.48038 0.325 C 0.49948 0.34328 0.49427 0.35694 0.49079 0.36782 " pathEditMode="relative" rAng="2181646" ptsTypes="ffffffff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214686"/>
            <a:ext cx="7632848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solidFill>
                  <a:srgbClr val="7030A0"/>
                </a:solidFill>
                <a:latin typeface="Georgia" pitchFamily="18" charset="0"/>
              </a:rPr>
              <a:t>                       </a:t>
            </a:r>
            <a:r>
              <a:rPr lang="ru-RU" sz="4000" b="1" i="1" dirty="0" smtClean="0">
                <a:solidFill>
                  <a:srgbClr val="800080"/>
                </a:solidFill>
                <a:latin typeface="Georgia" pitchFamily="18" charset="0"/>
              </a:rPr>
              <a:t>Папа</a:t>
            </a:r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6000" b="1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sz="2800" i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14546" y="1214422"/>
            <a:ext cx="557216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… может,  … может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всё, что угодно: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плавать брасом, спорить басом,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дрова рубить.  О ком это?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6578" y="2928934"/>
            <a:ext cx="1214446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769441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4000" b="1" cap="all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cap="all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im2-tub-ru.yandex.net/i?id=299130775-55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14686"/>
            <a:ext cx="271467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2" name="Picture 2" descr="http://content.foto.mail.ru/mail/tonvl/_answers/i-4558.jpg"/>
          <p:cNvPicPr>
            <a:picLocks noChangeAspect="1" noChangeArrowheads="1"/>
          </p:cNvPicPr>
          <p:nvPr/>
        </p:nvPicPr>
        <p:blipFill>
          <a:blip r:embed="rId8" cstate="print"/>
          <a:srcRect l="3555" t="4373" r="4027" b="21282"/>
          <a:stretch>
            <a:fillRect/>
          </a:stretch>
        </p:blipFill>
        <p:spPr bwMode="auto">
          <a:xfrm>
            <a:off x="3000364" y="4286256"/>
            <a:ext cx="3634934" cy="2376687"/>
          </a:xfrm>
          <a:prstGeom prst="rect">
            <a:avLst/>
          </a:prstGeom>
          <a:noFill/>
        </p:spPr>
      </p:pic>
      <p:pic>
        <p:nvPicPr>
          <p:cNvPr id="51203" name="Picture 3" descr="K:\анимац.картинки\цветы\blume-23с (1с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5786454"/>
            <a:ext cx="2457450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57356" y="2643182"/>
            <a:ext cx="3429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  Предки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57356" y="1142984"/>
            <a:ext cx="46434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Те, кто жили задолго до настоящего времени.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7884" y="228599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769441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4000" b="1" cap="all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cap="all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900igr.net/datai/istorija/Predki-slavjan/0010-023-JAzyk-vostochnykh-slavjan-predkov-russkikh-ukraintsev-i-belorusov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3348886"/>
            <a:ext cx="3429024" cy="32471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14324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Родословная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14480" y="1285860"/>
            <a:ext cx="52864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Перечень поколений одного </a:t>
            </a:r>
            <a:r>
              <a:rPr lang="ru-RU" sz="2800" dirty="0" smtClean="0">
                <a:latin typeface="Georgia" pitchFamily="18" charset="0"/>
                <a:hlinkClick r:id="rId4" tooltip="Рода - в греческой мифологии дочь Посейдона и Галии, эпоним острова Родос...."/>
              </a:rPr>
              <a:t>рода,</a:t>
            </a:r>
            <a:r>
              <a:rPr lang="ru-RU" sz="2800" dirty="0" smtClean="0">
                <a:latin typeface="Georgia" pitchFamily="18" charset="0"/>
              </a:rPr>
              <a:t> устанавливающий происхождение и степени родства.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7884" y="292893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769441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4000" b="1" cap="all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cap="all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ttp://im2-tub-ru.yandex.net/i?id=338895946-07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3794189"/>
            <a:ext cx="3819552" cy="30638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75656" y="2852936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Ребёнком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3042" y="1071546"/>
            <a:ext cx="65008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Статья 1 </a:t>
            </a:r>
          </a:p>
          <a:p>
            <a:r>
              <a:rPr lang="ru-RU" sz="2800" dirty="0" smtClean="0">
                <a:latin typeface="Georgia" pitchFamily="18" charset="0"/>
              </a:rPr>
              <a:t>Для целей  Конвенции … является каждое человеческое существо до достижения 18-летнего возраста.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6644" y="235743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769441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4000" b="1" cap="all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cap="all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2" name="Picture 6" descr="http://www.sekme-avansu.lt/wp-content/uploads/2013/06/vaiku-gynimo-die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885" y="3899223"/>
            <a:ext cx="3622614" cy="272125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46" y="3425753"/>
            <a:ext cx="2615085" cy="330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85786" y="3500438"/>
            <a:ext cx="8061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Жизнь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3042" y="1071546"/>
            <a:ext cx="717743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Статья 6</a:t>
            </a:r>
          </a:p>
          <a:p>
            <a:r>
              <a:rPr lang="ru-RU" sz="2800" dirty="0" smtClean="0">
                <a:latin typeface="Georgia" pitchFamily="18" charset="0"/>
              </a:rPr>
              <a:t> Государства-участники признают, что каждый ребенок имеет неотъемлемое право на ...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251936"/>
            <a:ext cx="5832648" cy="76944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4400" b="1" cap="all">
                <a:latin typeface="Times New Roman" pitchFamily="18" charset="0"/>
                <a:cs typeface="Times New Roman" pitchFamily="18" charset="0"/>
              </a:rPr>
              <a:t>права</a:t>
            </a:r>
            <a:endParaRPr lang="ru-RU" sz="4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72330" y="285749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500438"/>
            <a:ext cx="3090536" cy="3195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9" descr="bird3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357430"/>
            <a:ext cx="1928826" cy="19163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1146</Words>
  <Application>Microsoft Office PowerPoint</Application>
  <PresentationFormat>Экран (4:3)</PresentationFormat>
  <Paragraphs>271</Paragraphs>
  <Slides>30</Slides>
  <Notes>28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Ребёнок в правовом государстве</dc:subject>
  <dc:creator>Светлана Капуста</dc:creator>
  <cp:lastModifiedBy>User</cp:lastModifiedBy>
  <cp:revision>132</cp:revision>
  <dcterms:created xsi:type="dcterms:W3CDTF">2014-01-06T16:00:12Z</dcterms:created>
  <dcterms:modified xsi:type="dcterms:W3CDTF">2021-11-18T20:00:17Z</dcterms:modified>
  <cp:category>интерактивная игра</cp:category>
</cp:coreProperties>
</file>